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4594" r:id="rId5"/>
  </p:sldMasterIdLst>
  <p:notesMasterIdLst>
    <p:notesMasterId r:id="rId54"/>
  </p:notesMasterIdLst>
  <p:handoutMasterIdLst>
    <p:handoutMasterId r:id="rId55"/>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33"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 xmlns:p15="http://schemas.microsoft.com/office/powerpoint/2012/main" userId="Rose Malcolm" providerId="None"/>
      </p:ext>
    </p:extLst>
  </p:cmAuthor>
  <p:cmAuthor id="2" name="Rose Malcolm" initials="RM [2]" lastIdx="7" clrIdx="1">
    <p:extLst>
      <p:ext uri="{19B8F6BF-5375-455C-9EA6-DF929625EA0E}">
        <p15:presenceInfo xmlns="" xmlns:p15="http://schemas.microsoft.com/office/powerpoint/2012/main" userId="17c9fa32013483c0" providerId="Windows Live"/>
      </p:ext>
    </p:extLst>
  </p:cmAuthor>
  <p:cmAuthor id="3" name="Ramesh Sannareddy" initials="RS" lastIdx="7" clrIdx="2">
    <p:extLst>
      <p:ext uri="{19B8F6BF-5375-455C-9EA6-DF929625EA0E}">
        <p15:presenceInfo xmlns=""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85174"/>
  </p:normalViewPr>
  <p:slideViewPr>
    <p:cSldViewPr snapToGrid="0" snapToObjects="1">
      <p:cViewPr varScale="1">
        <p:scale>
          <a:sx n="115" d="100"/>
          <a:sy n="115" d="100"/>
        </p:scale>
        <p:origin x="-606"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08-Oct-23</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08-Oct-23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9"/>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4"/>
            <a:ext cx="2743200" cy="365125"/>
          </a:xfrm>
          <a:prstGeom prst="rect">
            <a:avLst/>
          </a:prstGeom>
        </p:spPr>
        <p:txBody>
          <a:bodyPr/>
          <a:lstStyle/>
          <a:p>
            <a:fld id="{5E4E5C39-FE1E-4048-9E78-68F07A4195FB}" type="datetimeFigureOut">
              <a:rPr lang="en-US" smtClean="0"/>
              <a:t>08-Oct-23</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8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2"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4"/>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04AF466F-BDA4-4F18-9C7B-FF0A9A1B0E80}" type="datetime1">
              <a:rPr lang="en-US" smtClean="0"/>
              <a:pPr/>
              <a:t>08-Oct-23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A190C97C-0095-2443-AC12-FA4CBA4ACD4D}" type="slidenum">
              <a:rPr lang="en-US" smtClean="0"/>
              <a:pPr/>
              <a:t>‹#›</a:t>
            </a:fld>
            <a:endParaRPr 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E4E5C39-FE1E-4048-9E78-68F07A4195FB}" type="datetimeFigureOut">
              <a:rPr lang="en-US" smtClean="0"/>
              <a:t>08-Oct-23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A190C97C-0095-2443-AC12-FA4CBA4ACD4D}" type="slidenum">
              <a:rPr lang="en-US" smtClean="0"/>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5E4E5C39-FE1E-4048-9E78-68F07A4195FB}" type="datetimeFigureOut">
              <a:rPr lang="en-US" smtClean="0"/>
              <a:t>08-Oct-23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A190C97C-0095-2443-AC12-FA4CBA4ACD4D}" type="slidenum">
              <a:rPr lang="en-US" smtClean="0"/>
              <a:t>‹#›</a:t>
            </a:fld>
            <a:endParaRPr lang="en-US"/>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5E4E5C39-FE1E-4048-9E78-68F07A4195FB}" type="datetimeFigureOut">
              <a:rPr lang="en-US" smtClean="0"/>
              <a:t>08-Oct-23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A190C97C-0095-2443-AC12-FA4CBA4ACD4D}" type="slidenum">
              <a:rPr lang="en-US" smtClean="0"/>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5E4E5C39-FE1E-4048-9E78-68F07A4195FB}" type="datetimeFigureOut">
              <a:rPr lang="en-US" smtClean="0"/>
              <a:t>08-Oct-23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A190C97C-0095-2443-AC12-FA4CBA4ACD4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5E4E5C39-FE1E-4048-9E78-68F07A4195FB}" type="datetimeFigureOut">
              <a:rPr lang="en-US" smtClean="0"/>
              <a:t>08-Oct-23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A190C97C-0095-2443-AC12-FA4CBA4ACD4D}" type="slidenum">
              <a:rPr lang="en-US" smtClean="0"/>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5E4E5C39-FE1E-4048-9E78-68F07A4195FB}" type="datetimeFigureOut">
              <a:rPr lang="en-US" smtClean="0"/>
              <a:t>08-Oct-23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A190C97C-0095-2443-AC12-FA4CBA4ACD4D}" type="slidenum">
              <a:rPr lang="en-US" smtClean="0"/>
              <a:t>‹#›</a:t>
            </a:fld>
            <a:endParaRPr 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fld id="{5E4E5C39-FE1E-4048-9E78-68F07A4195FB}" type="datetimeFigureOut">
              <a:rPr lang="en-US" smtClean="0"/>
              <a:t>08-Oct-23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A190C97C-0095-2443-AC12-FA4CBA4ACD4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2"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2"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4"/>
            <a:ext cx="2743200" cy="365125"/>
          </a:xfrm>
          <a:prstGeom prst="rect">
            <a:avLst/>
          </a:prstGeom>
        </p:spPr>
        <p:txBody>
          <a:bodyPr/>
          <a:lstStyle/>
          <a:p>
            <a:fld id="{5E4E5C39-FE1E-4048-9E78-68F07A4195FB}" type="datetimeFigureOut">
              <a:rPr lang="en-US" smtClean="0"/>
              <a:t>08-Oct-23</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5E4E5C39-FE1E-4048-9E78-68F07A4195FB}" type="datetimeFigureOut">
              <a:rPr lang="en-US" smtClean="0"/>
              <a:t>08-Oct-23</a:t>
            </a:fld>
            <a:endParaRPr lang="en-US"/>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A190C97C-0095-2443-AC12-FA4CBA4ACD4D}" type="slidenum">
              <a:rPr lang="en-US" smtClean="0"/>
              <a:t>‹#›</a:t>
            </a:fld>
            <a:endParaRPr lang="en-US"/>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E4E5C39-FE1E-4048-9E78-68F07A4195FB}" type="datetimeFigureOut">
              <a:rPr lang="en-US" smtClean="0"/>
              <a:t>08-Oct-23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A190C97C-0095-2443-AC12-FA4CBA4ACD4D}" type="slidenum">
              <a:rPr lang="en-US" smtClean="0"/>
              <a:t>‹#›</a:t>
            </a:fld>
            <a:endParaRPr 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E4E5C39-FE1E-4048-9E78-68F07A4195FB}" type="datetimeFigureOut">
              <a:rPr lang="en-US" smtClean="0"/>
              <a:t>08-Oct-23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A190C97C-0095-2443-AC12-FA4CBA4ACD4D}" type="slidenum">
              <a:rPr lang="en-US" smtClean="0"/>
              <a:t>‹#›</a:t>
            </a:fld>
            <a:endParaRPr 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4"/>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4"/>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2"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4"/>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2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3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3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3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4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2"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4"/>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9"/>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4"/>
            <a:ext cx="2743200" cy="365125"/>
          </a:xfrm>
          <a:prstGeom prst="rect">
            <a:avLst/>
          </a:prstGeom>
        </p:spPr>
        <p:txBody>
          <a:bodyPr/>
          <a:lstStyle/>
          <a:p>
            <a:fld id="{5E4E5C39-FE1E-4048-9E78-68F07A4195FB}" type="datetimeFigureOut">
              <a:rPr lang="en-US" smtClean="0"/>
              <a:t>08-Oct-23</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1" y="1709742"/>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1" y="4589467"/>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4"/>
            <a:ext cx="2743200" cy="365125"/>
          </a:xfrm>
          <a:prstGeom prst="rect">
            <a:avLst/>
          </a:prstGeom>
        </p:spPr>
        <p:txBody>
          <a:bodyPr/>
          <a:lstStyle/>
          <a:p>
            <a:fld id="{5E4E5C39-FE1E-4048-9E78-68F07A4195FB}" type="datetimeFigureOut">
              <a:rPr lang="en-US" smtClean="0"/>
              <a:t>08-Oct-23</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9"/>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4"/>
            <a:ext cx="2743200" cy="365125"/>
          </a:xfrm>
          <a:prstGeom prst="rect">
            <a:avLst/>
          </a:prstGeom>
        </p:spPr>
        <p:txBody>
          <a:bodyPr/>
          <a:lstStyle/>
          <a:p>
            <a:fld id="{5E4E5C39-FE1E-4048-9E78-68F07A4195FB}" type="datetimeFigureOut">
              <a:rPr lang="en-US" smtClean="0"/>
              <a:t>08-Oct-23</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9"/>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9"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2"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2"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4"/>
            <a:ext cx="2743200" cy="365125"/>
          </a:xfrm>
          <a:prstGeom prst="rect">
            <a:avLst/>
          </a:prstGeom>
        </p:spPr>
        <p:txBody>
          <a:bodyPr/>
          <a:lstStyle/>
          <a:p>
            <a:fld id="{5E4E5C39-FE1E-4048-9E78-68F07A4195FB}" type="datetimeFigureOut">
              <a:rPr lang="en-US" smtClean="0"/>
              <a:t>08-Oct-23</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2"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4"/>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9"/>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4"/>
            <a:ext cx="2743200" cy="365125"/>
          </a:xfrm>
          <a:prstGeom prst="rect">
            <a:avLst/>
          </a:prstGeom>
        </p:spPr>
        <p:txBody>
          <a:bodyPr/>
          <a:lstStyle/>
          <a:p>
            <a:fld id="{5E4E5C39-FE1E-4048-9E78-68F07A4195FB}" type="datetimeFigureOut">
              <a:rPr lang="en-US" smtClean="0"/>
              <a:t>08-Oct-23</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4"/>
            <a:ext cx="2743200" cy="365125"/>
          </a:xfrm>
          <a:prstGeom prst="rect">
            <a:avLst/>
          </a:prstGeom>
        </p:spPr>
        <p:txBody>
          <a:bodyPr/>
          <a:lstStyle/>
          <a:p>
            <a:fld id="{5E4E5C39-FE1E-4048-9E78-68F07A4195FB}" type="datetimeFigureOut">
              <a:rPr lang="en-US" smtClean="0"/>
              <a:t>08-Oct-23</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6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9"/>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4"/>
            <a:ext cx="2743200" cy="365125"/>
          </a:xfrm>
          <a:prstGeom prst="rect">
            <a:avLst/>
          </a:prstGeom>
        </p:spPr>
        <p:txBody>
          <a:bodyPr/>
          <a:lstStyle/>
          <a:p>
            <a:fld id="{5E4E5C39-FE1E-4048-9E78-68F07A4195FB}" type="datetimeFigureOut">
              <a:rPr lang="en-US" smtClean="0"/>
              <a:t>08-Oct-23</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6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6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6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6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7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7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7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7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7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7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9"/>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4"/>
            <a:ext cx="2743200" cy="365125"/>
          </a:xfrm>
          <a:prstGeom prst="rect">
            <a:avLst/>
          </a:prstGeom>
        </p:spPr>
        <p:txBody>
          <a:bodyPr/>
          <a:lstStyle/>
          <a:p>
            <a:fld id="{5E4E5C39-FE1E-4048-9E78-68F07A4195FB}" type="datetimeFigureOut">
              <a:rPr lang="en-US" smtClean="0"/>
              <a:t>08-Oct-23</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7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7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7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7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8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8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8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8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8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8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theme" Target="../theme/theme1.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47" Type="http://schemas.openxmlformats.org/officeDocument/2006/relationships/slideLayout" Target="../slideLayouts/slideLayout148.xml"/><Relationship Id="rId50" Type="http://schemas.openxmlformats.org/officeDocument/2006/relationships/slideLayout" Target="../slideLayouts/slideLayout151.xml"/><Relationship Id="rId55" Type="http://schemas.openxmlformats.org/officeDocument/2006/relationships/slideLayout" Target="../slideLayouts/slideLayout156.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9" Type="http://schemas.openxmlformats.org/officeDocument/2006/relationships/slideLayout" Target="../slideLayouts/slideLayout130.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45" Type="http://schemas.openxmlformats.org/officeDocument/2006/relationships/slideLayout" Target="../slideLayouts/slideLayout146.xml"/><Relationship Id="rId53" Type="http://schemas.openxmlformats.org/officeDocument/2006/relationships/slideLayout" Target="../slideLayouts/slideLayout154.xml"/><Relationship Id="rId58" Type="http://schemas.openxmlformats.org/officeDocument/2006/relationships/image" Target="../media/image1.jpeg"/><Relationship Id="rId5" Type="http://schemas.openxmlformats.org/officeDocument/2006/relationships/slideLayout" Target="../slideLayouts/slideLayout106.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slideLayout" Target="../slideLayouts/slideLayout144.xml"/><Relationship Id="rId48" Type="http://schemas.openxmlformats.org/officeDocument/2006/relationships/slideLayout" Target="../slideLayouts/slideLayout149.xml"/><Relationship Id="rId56" Type="http://schemas.openxmlformats.org/officeDocument/2006/relationships/slideLayout" Target="../slideLayouts/slideLayout157.xml"/><Relationship Id="rId8" Type="http://schemas.openxmlformats.org/officeDocument/2006/relationships/slideLayout" Target="../slideLayouts/slideLayout109.xml"/><Relationship Id="rId51" Type="http://schemas.openxmlformats.org/officeDocument/2006/relationships/slideLayout" Target="../slideLayouts/slideLayout152.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 Id="rId46" Type="http://schemas.openxmlformats.org/officeDocument/2006/relationships/slideLayout" Target="../slideLayouts/slideLayout147.xml"/><Relationship Id="rId20" Type="http://schemas.openxmlformats.org/officeDocument/2006/relationships/slideLayout" Target="../slideLayouts/slideLayout121.xml"/><Relationship Id="rId41" Type="http://schemas.openxmlformats.org/officeDocument/2006/relationships/slideLayout" Target="../slideLayouts/slideLayout142.xml"/><Relationship Id="rId54" Type="http://schemas.openxmlformats.org/officeDocument/2006/relationships/slideLayout" Target="../slideLayouts/slideLayout155.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49" Type="http://schemas.openxmlformats.org/officeDocument/2006/relationships/slideLayout" Target="../slideLayouts/slideLayout150.xml"/><Relationship Id="rId57" Type="http://schemas.openxmlformats.org/officeDocument/2006/relationships/theme" Target="../theme/theme2.xml"/><Relationship Id="rId10" Type="http://schemas.openxmlformats.org/officeDocument/2006/relationships/slideLayout" Target="../slideLayouts/slideLayout111.xml"/><Relationship Id="rId31" Type="http://schemas.openxmlformats.org/officeDocument/2006/relationships/slideLayout" Target="../slideLayouts/slideLayout132.xml"/><Relationship Id="rId44" Type="http://schemas.openxmlformats.org/officeDocument/2006/relationships/slideLayout" Target="../slideLayouts/slideLayout145.xml"/><Relationship Id="rId52"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 id="2147483770" r:id="rId31"/>
    <p:sldLayoutId id="2147483771" r:id="rId32"/>
    <p:sldLayoutId id="2147483772" r:id="rId33"/>
    <p:sldLayoutId id="2147483773" r:id="rId34"/>
    <p:sldLayoutId id="2147483774" r:id="rId35"/>
    <p:sldLayoutId id="2147483775" r:id="rId36"/>
    <p:sldLayoutId id="2147483776" r:id="rId37"/>
    <p:sldLayoutId id="2147483777" r:id="rId38"/>
    <p:sldLayoutId id="2147483778" r:id="rId39"/>
    <p:sldLayoutId id="2147483779" r:id="rId40"/>
    <p:sldLayoutId id="2147483780" r:id="rId41"/>
    <p:sldLayoutId id="2147483781" r:id="rId42"/>
    <p:sldLayoutId id="2147483782" r:id="rId43"/>
    <p:sldLayoutId id="2147483783" r:id="rId44"/>
    <p:sldLayoutId id="2147483784" r:id="rId45"/>
    <p:sldLayoutId id="2147483785" r:id="rId46"/>
    <p:sldLayoutId id="2147483786" r:id="rId47"/>
    <p:sldLayoutId id="2147483787" r:id="rId48"/>
    <p:sldLayoutId id="2147483788" r:id="rId49"/>
    <p:sldLayoutId id="2147483789" r:id="rId50"/>
    <p:sldLayoutId id="2147483790" r:id="rId51"/>
    <p:sldLayoutId id="2147483791" r:id="rId52"/>
    <p:sldLayoutId id="2147483792" r:id="rId53"/>
    <p:sldLayoutId id="2147483793" r:id="rId54"/>
    <p:sldLayoutId id="2147483794" r:id="rId55"/>
    <p:sldLayoutId id="2147483795" r:id="rId56"/>
    <p:sldLayoutId id="2147483752" r:id="rId57"/>
    <p:sldLayoutId id="2147483866" r:id="rId58"/>
    <p:sldLayoutId id="2147483867" r:id="rId59"/>
    <p:sldLayoutId id="2147483868" r:id="rId60"/>
    <p:sldLayoutId id="2147483869" r:id="rId61"/>
    <p:sldLayoutId id="2147483870" r:id="rId62"/>
    <p:sldLayoutId id="2147483871" r:id="rId63"/>
    <p:sldLayoutId id="2147483872" r:id="rId64"/>
    <p:sldLayoutId id="2147483873" r:id="rId65"/>
    <p:sldLayoutId id="2147483874" r:id="rId66"/>
    <p:sldLayoutId id="2147483875" r:id="rId67"/>
    <p:sldLayoutId id="2147483876" r:id="rId68"/>
    <p:sldLayoutId id="2147483877" r:id="rId69"/>
    <p:sldLayoutId id="2147483878" r:id="rId70"/>
    <p:sldLayoutId id="2147483879" r:id="rId71"/>
    <p:sldLayoutId id="2147483880" r:id="rId72"/>
    <p:sldLayoutId id="2147483881" r:id="rId73"/>
    <p:sldLayoutId id="2147483882" r:id="rId74"/>
    <p:sldLayoutId id="2147483883" r:id="rId75"/>
    <p:sldLayoutId id="2147483884" r:id="rId76"/>
    <p:sldLayoutId id="2147483885" r:id="rId77"/>
    <p:sldLayoutId id="2147483886" r:id="rId78"/>
    <p:sldLayoutId id="2147483887" r:id="rId79"/>
    <p:sldLayoutId id="2147483888" r:id="rId80"/>
    <p:sldLayoutId id="2147483889" r:id="rId81"/>
    <p:sldLayoutId id="2147483890" r:id="rId82"/>
    <p:sldLayoutId id="2147483891" r:id="rId83"/>
    <p:sldLayoutId id="2147483892" r:id="rId84"/>
    <p:sldLayoutId id="2147483893" r:id="rId85"/>
    <p:sldLayoutId id="2147483894" r:id="rId86"/>
    <p:sldLayoutId id="2147483895" r:id="rId87"/>
    <p:sldLayoutId id="2147483896" r:id="rId88"/>
    <p:sldLayoutId id="2147483897" r:id="rId89"/>
    <p:sldLayoutId id="2147483898" r:id="rId90"/>
    <p:sldLayoutId id="2147483899" r:id="rId91"/>
    <p:sldLayoutId id="2147483900" r:id="rId92"/>
    <p:sldLayoutId id="2147483901" r:id="rId93"/>
    <p:sldLayoutId id="2147483902" r:id="rId94"/>
    <p:sldLayoutId id="2147483903" r:id="rId95"/>
    <p:sldLayoutId id="2147483904" r:id="rId96"/>
    <p:sldLayoutId id="2147483905" r:id="rId97"/>
    <p:sldLayoutId id="2147483906" r:id="rId98"/>
    <p:sldLayoutId id="2147483907" r:id="rId99"/>
    <p:sldLayoutId id="2147483908" r:id="rId100"/>
    <p:sldLayoutId id="2147483909" r:id="rId10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58">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pPr eaLnBrk="1" latinLnBrk="0" hangingPunct="1"/>
            <a:fld id="{544213AF-26F6-41FA-8D85-E2C5388D6E58}" type="datetimeFigureOut">
              <a:rPr lang="en-US" smtClean="0"/>
              <a:pPr eaLnBrk="1" latinLnBrk="0" hangingPunct="1"/>
              <a:t>08-Oct-23</a:t>
            </a:fld>
            <a:endParaRPr lang="en-US" sz="1000" dirty="0">
              <a:solidFill>
                <a:schemeClr val="tx1"/>
              </a:solidFill>
            </a:endParaRPr>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pPr algn="r" eaLnBrk="1" latinLnBrk="0" hangingPunct="1"/>
            <a:endParaRPr kumimoji="0" lang="en-US" sz="1000" dirty="0">
              <a:solidFill>
                <a:schemeClr val="tx1"/>
              </a:solidFill>
            </a:endParaRPr>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A190C97C-0095-2443-AC12-FA4CBA4ACD4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595" r:id="rId1"/>
    <p:sldLayoutId id="2147484596" r:id="rId2"/>
    <p:sldLayoutId id="2147484597" r:id="rId3"/>
    <p:sldLayoutId id="2147484598" r:id="rId4"/>
    <p:sldLayoutId id="2147484599" r:id="rId5"/>
    <p:sldLayoutId id="2147484600" r:id="rId6"/>
    <p:sldLayoutId id="2147484601" r:id="rId7"/>
    <p:sldLayoutId id="2147484602" r:id="rId8"/>
    <p:sldLayoutId id="2147484603" r:id="rId9"/>
    <p:sldLayoutId id="2147484604" r:id="rId10"/>
    <p:sldLayoutId id="2147484605" r:id="rId11"/>
    <p:sldLayoutId id="2147484606" r:id="rId12"/>
    <p:sldLayoutId id="2147484607" r:id="rId13"/>
    <p:sldLayoutId id="2147484608" r:id="rId14"/>
    <p:sldLayoutId id="2147484609" r:id="rId15"/>
    <p:sldLayoutId id="2147484610" r:id="rId16"/>
    <p:sldLayoutId id="2147484611" r:id="rId17"/>
    <p:sldLayoutId id="2147484612" r:id="rId18"/>
    <p:sldLayoutId id="2147484613" r:id="rId19"/>
    <p:sldLayoutId id="2147484614" r:id="rId20"/>
    <p:sldLayoutId id="2147484615" r:id="rId21"/>
    <p:sldLayoutId id="2147484616" r:id="rId22"/>
    <p:sldLayoutId id="2147484617" r:id="rId23"/>
    <p:sldLayoutId id="2147484618" r:id="rId24"/>
    <p:sldLayoutId id="2147484619" r:id="rId25"/>
    <p:sldLayoutId id="2147484620" r:id="rId26"/>
    <p:sldLayoutId id="2147484621" r:id="rId27"/>
    <p:sldLayoutId id="2147484622" r:id="rId28"/>
    <p:sldLayoutId id="2147484623" r:id="rId29"/>
    <p:sldLayoutId id="2147484624" r:id="rId30"/>
    <p:sldLayoutId id="2147484625" r:id="rId31"/>
    <p:sldLayoutId id="2147484626" r:id="rId32"/>
    <p:sldLayoutId id="2147484627" r:id="rId33"/>
    <p:sldLayoutId id="2147484628" r:id="rId34"/>
    <p:sldLayoutId id="2147484629" r:id="rId35"/>
    <p:sldLayoutId id="2147484630" r:id="rId36"/>
    <p:sldLayoutId id="2147484631" r:id="rId37"/>
    <p:sldLayoutId id="2147484632" r:id="rId38"/>
    <p:sldLayoutId id="2147484633" r:id="rId39"/>
    <p:sldLayoutId id="2147484634" r:id="rId40"/>
    <p:sldLayoutId id="2147484635" r:id="rId41"/>
    <p:sldLayoutId id="2147484636" r:id="rId42"/>
    <p:sldLayoutId id="2147484637" r:id="rId43"/>
    <p:sldLayoutId id="2147484638" r:id="rId44"/>
    <p:sldLayoutId id="2147484639" r:id="rId45"/>
    <p:sldLayoutId id="2147484640" r:id="rId46"/>
    <p:sldLayoutId id="2147484641" r:id="rId47"/>
    <p:sldLayoutId id="2147484642" r:id="rId48"/>
    <p:sldLayoutId id="2147484643" r:id="rId49"/>
    <p:sldLayoutId id="2147484644" r:id="rId50"/>
    <p:sldLayoutId id="2147484645" r:id="rId51"/>
    <p:sldLayoutId id="2147484646" r:id="rId52"/>
    <p:sldLayoutId id="2147484647" r:id="rId53"/>
    <p:sldLayoutId id="2147484648" r:id="rId54"/>
    <p:sldLayoutId id="2147484649" r:id="rId55"/>
    <p:sldLayoutId id="2147484650" r:id="rId56"/>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13.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hubhamKanhekar/Applied-Data-Science-Captone/blob/6739faedfd600b9c07ffe26dda80d9f26fd3faab/week1_api_webscraping_/IBM-DS0321EN-SkillsNetwork_labs_module_1_L3_labs-jupyter-spacex-data_wrangling_jupyterlite.jupyterlite.ipynb" TargetMode="External"/><Relationship Id="rId2" Type="http://schemas.openxmlformats.org/officeDocument/2006/relationships/image" Target="../media/image4.png"/><Relationship Id="rId1" Type="http://schemas.openxmlformats.org/officeDocument/2006/relationships/slideLayout" Target="../slideLayouts/slideLayout12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hubhamKanhekar/Applied-Data-Science-Captone/blob/6739faedfd600b9c07ffe26dda80d9f26fd3faab/week2_sql_pd_mpl/IBM-DS0321EN-SkillsNetwork_labs_module_2_jupyter-labs-eda-dataviz.ipynb.jupyterlite.ipynb" TargetMode="External"/><Relationship Id="rId2" Type="http://schemas.openxmlformats.org/officeDocument/2006/relationships/image" Target="../media/image4.png"/><Relationship Id="rId1" Type="http://schemas.openxmlformats.org/officeDocument/2006/relationships/slideLayout" Target="../slideLayouts/slideLayout12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hubhamKanhekar/Applied-Data-Science-Captone/blob/6739faedfd600b9c07ffe26dda80d9f26fd3faab/week2_sql_pd_mpl/jupyter-labs-eda-sql-coursera_sqllite.ipynb" TargetMode="External"/><Relationship Id="rId2" Type="http://schemas.openxmlformats.org/officeDocument/2006/relationships/image" Target="../media/image4.png"/><Relationship Id="rId1" Type="http://schemas.openxmlformats.org/officeDocument/2006/relationships/slideLayout" Target="../slideLayouts/slideLayout12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hubhamKanhekar/Applied-Data-Science-Captone/blob/6739faedfd600b9c07ffe26dda80d9f26fd3faab/week3_folium_dashboards/IBM-DS0321EN-SkillsNetwork_labs_module_3_lab_jupyter_launch_site_location.jupyterlite.ipynb" TargetMode="External"/><Relationship Id="rId2" Type="http://schemas.openxmlformats.org/officeDocument/2006/relationships/image" Target="../media/image4.png"/><Relationship Id="rId1" Type="http://schemas.openxmlformats.org/officeDocument/2006/relationships/slideLayout" Target="../slideLayouts/slideLayout124.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hubhamKanhekar/Applied-Data-Science-Captone/blob/6739faedfd600b9c07ffe26dda80d9f26fd3faab/week3_folium_dashboards/spacex_dash_app.py" TargetMode="External"/><Relationship Id="rId2" Type="http://schemas.openxmlformats.org/officeDocument/2006/relationships/image" Target="../media/image4.png"/><Relationship Id="rId1" Type="http://schemas.openxmlformats.org/officeDocument/2006/relationships/slideLayout" Target="../slideLayouts/slideLayout125.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hubhamKanhekar/Applied-Data-Science-Captone/blob/6739faedfd600b9c07ffe26dda80d9f26fd3faab/week4_ml_classification_models/IBM-DS0321EN-SkillsNetwork_labs_module_4_SpaceX_Machine_Learning_Prediction_Part_5.jupyterlite.ipynb" TargetMode="External"/><Relationship Id="rId2" Type="http://schemas.openxmlformats.org/officeDocument/2006/relationships/image" Target="../media/image4.png"/><Relationship Id="rId1" Type="http://schemas.openxmlformats.org/officeDocument/2006/relationships/slideLayout" Target="../slideLayouts/slideLayout12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8.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29.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30.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3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3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3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3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3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3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3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38.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39.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4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5.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4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4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4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4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5.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08.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46.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47.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48.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14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6.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150.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15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5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15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54.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5.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6.xml"/><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6.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5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8.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hubhamKanhekar/Applied-Data-Science-Captone/blob/6739faedfd600b9c07ffe26dda80d9f26fd3faab/week1_api_webscraping_/jupyter-labs-spacex-data-collection-api.ipynb" TargetMode="External"/><Relationship Id="rId2" Type="http://schemas.openxmlformats.org/officeDocument/2006/relationships/image" Target="../media/image4.png"/><Relationship Id="rId1" Type="http://schemas.openxmlformats.org/officeDocument/2006/relationships/slideLayout" Target="../slideLayouts/slideLayout119.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hubhamKanhekar/Applied-Data-Science-Captone/blob/6739faedfd600b9c07ffe26dda80d9f26fd3faab/week1_api_webscraping_/jupyter-labs-webscraping.ipynb" TargetMode="External"/><Relationship Id="rId2" Type="http://schemas.openxmlformats.org/officeDocument/2006/relationships/image" Target="../media/image4.png"/><Relationship Id="rId1" Type="http://schemas.openxmlformats.org/officeDocument/2006/relationships/slideLayout" Target="../slideLayouts/slideLayout120.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7" y="4568736"/>
            <a:ext cx="3256735"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Shubham</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Bhimrao</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Kanhekar</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Oct </a:t>
            </a:r>
            <a:r>
              <a:rPr lang="en-US" dirty="0" smtClean="0">
                <a:solidFill>
                  <a:schemeClr val="bg2"/>
                </a:solidFill>
                <a:latin typeface="Abadi" panose="020B0604020104020204" pitchFamily="34" charset="0"/>
                <a:ea typeface="SF Pro" pitchFamily="2" charset="0"/>
                <a:cs typeface="SF Pro" pitchFamily="2" charset="0"/>
              </a:rPr>
              <a:t>8,2023 (8/10/23</a:t>
            </a:r>
            <a:r>
              <a:rPr lang="en-US" dirty="0" smtClean="0">
                <a:solidFill>
                  <a:schemeClr val="bg2"/>
                </a:solidFill>
                <a:latin typeface="Abadi" panose="020B0604020104020204" pitchFamily="34" charset="0"/>
                <a:ea typeface="SF Pro" pitchFamily="2" charset="0"/>
                <a:cs typeface="SF Pro" pitchFamily="2" charset="0"/>
              </a:rPr>
              <a: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3" y="676832"/>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6027812" y="1486344"/>
            <a:ext cx="543016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smtClean="0">
                <a:solidFill>
                  <a:schemeClr val="accent3">
                    <a:lumMod val="25000"/>
                  </a:schemeClr>
                </a:solidFill>
                <a:latin typeface="Abadi" panose="020B0604020104020204" pitchFamily="34" charset="0"/>
              </a:rPr>
              <a:t>We performed exploratory data analysis and determined the training labels.</a:t>
            </a:r>
          </a:p>
          <a:p>
            <a:r>
              <a:rPr lang="en-US" sz="2200" dirty="0" smtClean="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smtClean="0">
                <a:solidFill>
                  <a:schemeClr val="accent3">
                    <a:lumMod val="25000"/>
                  </a:schemeClr>
                </a:solidFill>
                <a:latin typeface="Abadi" panose="020B0604020104020204" pitchFamily="34" charset="0"/>
              </a:rPr>
              <a:t>We created landing outcome label from outcome column and exported the results to </a:t>
            </a:r>
            <a:r>
              <a:rPr lang="en-US" sz="2200" dirty="0" err="1" smtClean="0">
                <a:solidFill>
                  <a:schemeClr val="accent3">
                    <a:lumMod val="25000"/>
                  </a:schemeClr>
                </a:solidFill>
                <a:latin typeface="Abadi" panose="020B0604020104020204" pitchFamily="34" charset="0"/>
              </a:rPr>
              <a:t>csv</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link to the </a:t>
            </a:r>
            <a:r>
              <a:rPr lang="en-US" sz="2200" dirty="0">
                <a:solidFill>
                  <a:schemeClr val="accent3">
                    <a:lumMod val="25000"/>
                  </a:schemeClr>
                </a:solidFill>
                <a:latin typeface="Abadi" panose="020B0604020104020204" pitchFamily="34" charset="0"/>
              </a:rPr>
              <a:t>notebook is : </a:t>
            </a:r>
            <a:r>
              <a:rPr lang="en-US" sz="1600" dirty="0">
                <a:solidFill>
                  <a:schemeClr val="accent3">
                    <a:lumMod val="25000"/>
                  </a:schemeClr>
                </a:solidFill>
                <a:latin typeface="Abadi" panose="020B0604020104020204" pitchFamily="34" charset="0"/>
                <a:hlinkClick r:id="rId3"/>
              </a:rPr>
              <a:t>https://github.com/ShubhamKanhekar/Applied-Data-Science-Captone/blob/6739faedfd600b9c07ffe26dda80d9f26fd3faab/week1_api_webscraping_/IBM-DS0321EN-SkillsNetwork_labs_module_1_L3_labs-jupyter-spacex-data_wrangling_jupyterlite.jupyterlite.ipynb</a:t>
            </a:r>
            <a:endParaRPr lang="en-US" dirty="0" smtClean="0"/>
          </a:p>
          <a:p>
            <a:endParaRPr lang="en-US" dirty="0"/>
          </a:p>
        </p:txBody>
      </p:sp>
      <p:pic>
        <p:nvPicPr>
          <p:cNvPr id="7" name="Picture 6">
            <a:extLst>
              <a:ext uri="{FF2B5EF4-FFF2-40B4-BE49-F238E27FC236}">
                <a16:creationId xmlns:a16="http://schemas.microsoft.com/office/drawing/2014/main" xmlns="" id="{16872C39-302A-4BF9-861E-5D427E17530D}"/>
              </a:ext>
            </a:extLst>
          </p:cNvPr>
          <p:cNvPicPr>
            <a:picLocks noChangeAspect="1"/>
          </p:cNvPicPr>
          <p:nvPr/>
        </p:nvPicPr>
        <p:blipFill>
          <a:blip r:embed="rId4"/>
          <a:stretch>
            <a:fillRect/>
          </a:stretch>
        </p:blipFill>
        <p:spPr>
          <a:xfrm>
            <a:off x="838203"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770012" y="1495703"/>
            <a:ext cx="4987333" cy="217412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smtClean="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000" dirty="0" smtClean="0">
              <a:solidFill>
                <a:schemeClr val="accent3">
                  <a:lumMod val="25000"/>
                </a:schemeClr>
              </a:solidFill>
              <a:latin typeface="Abadi" panose="020B0604020104020204" pitchFamily="34" charset="0"/>
            </a:endParaRPr>
          </a:p>
          <a:p>
            <a:endParaRPr lang="en-US" dirty="0"/>
          </a:p>
        </p:txBody>
      </p:sp>
      <p:sp>
        <p:nvSpPr>
          <p:cNvPr id="7" name="Content Placeholder 4">
            <a:extLst>
              <a:ext uri="{FF2B5EF4-FFF2-40B4-BE49-F238E27FC236}">
                <a16:creationId xmlns:a16="http://schemas.microsoft.com/office/drawing/2014/main" xmlns="" id="{A7F21014-C317-418E-8F64-D22C9E0DACF2}"/>
              </a:ext>
            </a:extLst>
          </p:cNvPr>
          <p:cNvSpPr txBox="1">
            <a:spLocks/>
          </p:cNvSpPr>
          <p:nvPr/>
        </p:nvSpPr>
        <p:spPr>
          <a:xfrm>
            <a:off x="6096001" y="1398498"/>
            <a:ext cx="5189611" cy="502871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 :</a:t>
            </a:r>
            <a:r>
              <a:rPr lang="en-US" dirty="0"/>
              <a:t> </a:t>
            </a:r>
            <a:r>
              <a:rPr lang="en-US" sz="1600" dirty="0">
                <a:hlinkClick r:id="rId3"/>
              </a:rPr>
              <a:t>https://github.com/ShubhamKanhekar/Applied-Data-Science-Captone/blob/6739faedfd600b9c07ffe26dda80d9f26fd3faab/week2_sql_pd_mpl/IBM-DS0321EN-SkillsNetwork_labs_module_2_jupyter-labs-eda-dataviz.ipynb.jupyterlite.ipynb</a:t>
            </a:r>
            <a:endParaRPr lang="en-US" sz="2200" dirty="0" smtClean="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096002" y="1495707"/>
            <a:ext cx="5189612" cy="2965765"/>
          </a:xfrm>
          <a:prstGeom prst="rect">
            <a:avLst/>
          </a:prstGeom>
        </p:spPr>
      </p:pic>
      <p:pic>
        <p:nvPicPr>
          <p:cNvPr id="9" name="Picture 8">
            <a:extLst>
              <a:ext uri="{FF2B5EF4-FFF2-40B4-BE49-F238E27FC236}">
                <a16:creationId xmlns:a16="http://schemas.microsoft.com/office/drawing/2014/main" xmlns="" id="{A057CF71-3EE2-44BF-9595-C18CAEFC4E4D}"/>
              </a:ext>
            </a:extLst>
          </p:cNvPr>
          <p:cNvPicPr>
            <a:picLocks noChangeAspect="1"/>
          </p:cNvPicPr>
          <p:nvPr/>
        </p:nvPicPr>
        <p:blipFill>
          <a:blip r:embed="rId5"/>
          <a:stretch>
            <a:fillRect/>
          </a:stretch>
        </p:blipFill>
        <p:spPr>
          <a:xfrm>
            <a:off x="756549" y="3502553"/>
            <a:ext cx="5000795" cy="275738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Rectangle 1"/>
          <p:cNvSpPr/>
          <p:nvPr/>
        </p:nvSpPr>
        <p:spPr>
          <a:xfrm>
            <a:off x="770013" y="1337112"/>
            <a:ext cx="9503543" cy="5180905"/>
          </a:xfrm>
          <a:prstGeom prst="rect">
            <a:avLst/>
          </a:prstGeom>
        </p:spPr>
        <p:txBody>
          <a:bodyPr wrap="square">
            <a:spAutoFit/>
          </a:bodyPr>
          <a:lstStyle/>
          <a:p>
            <a:pPr>
              <a:lnSpc>
                <a:spcPct val="100000"/>
              </a:lnSpc>
              <a:spcBef>
                <a:spcPts val="1400"/>
              </a:spcBef>
            </a:pPr>
            <a:r>
              <a:rPr lang="en-US" sz="2200" dirty="0">
                <a:solidFill>
                  <a:schemeClr val="accent3">
                    <a:lumMod val="25000"/>
                  </a:schemeClr>
                </a:solidFill>
                <a:latin typeface="Abadi"/>
              </a:rPr>
              <a:t>We loaded the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dataset into a </a:t>
            </a:r>
            <a:r>
              <a:rPr lang="en-US" sz="2200" dirty="0" err="1">
                <a:solidFill>
                  <a:schemeClr val="accent3">
                    <a:lumMod val="25000"/>
                  </a:schemeClr>
                </a:solidFill>
                <a:latin typeface="Abadi"/>
              </a:rPr>
              <a:t>PostgreSQL</a:t>
            </a:r>
            <a:r>
              <a:rPr lang="en-US" sz="2200" dirty="0">
                <a:solidFill>
                  <a:schemeClr val="accent3">
                    <a:lumMod val="25000"/>
                  </a:schemeClr>
                </a:solidFill>
                <a:latin typeface="Abadi"/>
              </a:rPr>
              <a:t>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 </a:t>
            </a:r>
            <a:r>
              <a:rPr lang="en-US" dirty="0">
                <a:solidFill>
                  <a:schemeClr val="accent3">
                    <a:lumMod val="25000"/>
                  </a:schemeClr>
                </a:solidFill>
                <a:latin typeface="Abadi"/>
                <a:hlinkClick r:id="rId3"/>
              </a:rPr>
              <a:t>https://github.com/ShubhamKanhekar/Applied-Data-Science-Captone/blob/6739faedfd600b9c07ffe26dda80d9f26fd3faab/week2_sql_pd_mpl/jupyter-labs-eda-sql-coursera_sqllite.ipynb</a:t>
            </a:r>
            <a:endParaRPr lang="en-US" sz="14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Rectangle 5"/>
          <p:cNvSpPr/>
          <p:nvPr/>
        </p:nvSpPr>
        <p:spPr>
          <a:xfrm>
            <a:off x="770012" y="1376185"/>
            <a:ext cx="10515601" cy="4842351"/>
          </a:xfrm>
          <a:prstGeom prst="rect">
            <a:avLst/>
          </a:prstGeom>
        </p:spPr>
        <p:txBody>
          <a:bodyPr wrap="square">
            <a:spAutoFit/>
          </a:bodyPr>
          <a:lstStyle/>
          <a:p>
            <a:pPr marL="228600" lvl="0" indent="-228600">
              <a:spcBef>
                <a:spcPts val="1400"/>
              </a:spcBef>
              <a:buFont typeface="Arial" panose="020B0604020202020204" pitchFamily="34" charset="0"/>
              <a:buChar char="•"/>
            </a:pPr>
            <a:r>
              <a:rPr lang="en-US" sz="2000" dirty="0">
                <a:solidFill>
                  <a:srgbClr val="A5A5A5">
                    <a:lumMod val="25000"/>
                  </a:srgbClr>
                </a:solidFill>
                <a:latin typeface="Abadi" panose="020B0604020104020204" pitchFamily="34" charset="0"/>
              </a:rPr>
              <a:t>We marked all launch sites, and added map objects such as markers, circles, lines to mark the success or failure of launches for each site on the folium map.</a:t>
            </a:r>
          </a:p>
          <a:p>
            <a:pPr marL="228600" lvl="0" indent="-228600">
              <a:spcBef>
                <a:spcPts val="1400"/>
              </a:spcBef>
              <a:buFont typeface="Arial" panose="020B0604020202020204" pitchFamily="34" charset="0"/>
              <a:buChar char="•"/>
            </a:pPr>
            <a:r>
              <a:rPr lang="en-US" sz="2000" dirty="0">
                <a:solidFill>
                  <a:srgbClr val="A5A5A5">
                    <a:lumMod val="25000"/>
                  </a:srgbClr>
                </a:solidFill>
                <a:latin typeface="Abadi" panose="020B0604020104020204" pitchFamily="34" charset="0"/>
              </a:rPr>
              <a:t>We assigned the feature launch outcomes (failure or success) to class 0 and 1.i.e., 0 for failure, and 1 for success.</a:t>
            </a:r>
          </a:p>
          <a:p>
            <a:pPr marL="228600" lvl="0" indent="-228600">
              <a:spcBef>
                <a:spcPts val="1400"/>
              </a:spcBef>
              <a:buFont typeface="Arial" panose="020B0604020202020204" pitchFamily="34" charset="0"/>
              <a:buChar char="•"/>
            </a:pPr>
            <a:r>
              <a:rPr lang="en-US" sz="2000" dirty="0">
                <a:solidFill>
                  <a:srgbClr val="A5A5A5">
                    <a:lumMod val="25000"/>
                  </a:srgbClr>
                </a:solidFill>
                <a:latin typeface="Abadi" panose="020B0604020104020204" pitchFamily="34" charset="0"/>
              </a:rPr>
              <a:t>Using the color-labeled marker clusters, we identified which launch sites have relatively high success rate. </a:t>
            </a:r>
          </a:p>
          <a:p>
            <a:pPr marL="228600" lvl="0" indent="-228600">
              <a:spcBef>
                <a:spcPts val="1400"/>
              </a:spcBef>
              <a:buFont typeface="Arial" panose="020B0604020202020204" pitchFamily="34" charset="0"/>
              <a:buChar char="•"/>
            </a:pPr>
            <a:r>
              <a:rPr lang="en-US" sz="2000" dirty="0">
                <a:solidFill>
                  <a:srgbClr val="A5A5A5">
                    <a:lumMod val="25000"/>
                  </a:srgbClr>
                </a:solidFill>
                <a:latin typeface="Abadi" panose="020B0604020104020204" pitchFamily="34" charset="0"/>
              </a:rPr>
              <a:t>We calculated the distances between a launch site to its proximities. We answered some question for instance:</a:t>
            </a:r>
          </a:p>
          <a:p>
            <a:pPr marL="685800" lvl="1" indent="-228600">
              <a:spcBef>
                <a:spcPts val="600"/>
              </a:spcBef>
              <a:buFontTx/>
              <a:buChar char="-"/>
            </a:pPr>
            <a:r>
              <a:rPr lang="en-US" dirty="0">
                <a:solidFill>
                  <a:schemeClr val="tx1">
                    <a:lumMod val="50000"/>
                    <a:lumOff val="50000"/>
                  </a:schemeClr>
                </a:solidFill>
                <a:latin typeface="Abadi" panose="020B0604020104020204" pitchFamily="34" charset="0"/>
              </a:rPr>
              <a:t>Are launch sites near railways, highways and coastlines.</a:t>
            </a:r>
          </a:p>
          <a:p>
            <a:pPr marL="685800" lvl="1" indent="-228600">
              <a:spcBef>
                <a:spcPts val="600"/>
              </a:spcBef>
              <a:buFontTx/>
              <a:buChar char="-"/>
            </a:pPr>
            <a:r>
              <a:rPr lang="en-US" dirty="0">
                <a:solidFill>
                  <a:schemeClr val="tx1">
                    <a:lumMod val="50000"/>
                    <a:lumOff val="50000"/>
                  </a:schemeClr>
                </a:solidFill>
                <a:latin typeface="Abadi" panose="020B0604020104020204" pitchFamily="34" charset="0"/>
              </a:rPr>
              <a:t>Do launch sites keep certain distance away from cities</a:t>
            </a:r>
            <a:r>
              <a:rPr lang="en-US" dirty="0" smtClean="0">
                <a:solidFill>
                  <a:schemeClr val="tx1">
                    <a:lumMod val="50000"/>
                    <a:lumOff val="50000"/>
                  </a:schemeClr>
                </a:solidFill>
                <a:latin typeface="Abadi" panose="020B0604020104020204" pitchFamily="34" charset="0"/>
              </a:rPr>
              <a:t>.</a:t>
            </a:r>
          </a:p>
          <a:p>
            <a:pPr marL="285750" lvl="1" indent="-285750">
              <a:spcBef>
                <a:spcPts val="1400"/>
              </a:spcBef>
              <a:buFont typeface="Arial" pitchFamily="34" charset="0"/>
              <a:buChar char="•"/>
            </a:pPr>
            <a:r>
              <a:rPr lang="en-US" sz="2000" dirty="0" smtClean="0">
                <a:latin typeface="Abadi" panose="020B0604020104020204" pitchFamily="34" charset="0"/>
              </a:rPr>
              <a:t>The link to the notebook is </a:t>
            </a:r>
            <a:r>
              <a:rPr lang="en-US" dirty="0">
                <a:latin typeface="Abadi" panose="020B0604020104020204" pitchFamily="34" charset="0"/>
              </a:rPr>
              <a:t>: </a:t>
            </a:r>
            <a:r>
              <a:rPr lang="en-US" dirty="0">
                <a:latin typeface="Abadi" panose="020B0604020104020204" pitchFamily="34" charset="0"/>
                <a:hlinkClick r:id="rId3"/>
              </a:rPr>
              <a:t>https://github.com/ShubhamKanhekar/Applied-Data-Science-Captone/blob/6739faedfd600b9c07ffe26dda80d9f26fd3faab/week3_folium_dashboards/IBM-DS0321EN-SkillsNetwork_labs_module_3_lab_jupyter_launch_site_location.jupyterlite.ipynb</a:t>
            </a:r>
            <a:endParaRPr lang="en-US" dirty="0">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vert="horz" lIns="91440" tIns="45720" rIns="91440" bIns="45720" rtlCol="0" anchor="t">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We built an interactive dashboard with </a:t>
            </a:r>
            <a:r>
              <a:rPr lang="en-US" sz="2400" dirty="0" err="1">
                <a:solidFill>
                  <a:schemeClr val="accent3">
                    <a:lumMod val="25000"/>
                  </a:schemeClr>
                </a:solidFill>
                <a:latin typeface="Abadi" panose="020B0604020104020204" pitchFamily="34" charset="0"/>
              </a:rPr>
              <a:t>Plotly</a:t>
            </a:r>
            <a:r>
              <a:rPr lang="en-US" sz="2400" dirty="0">
                <a:solidFill>
                  <a:schemeClr val="accent3">
                    <a:lumMod val="25000"/>
                  </a:schemeClr>
                </a:solidFill>
                <a:latin typeface="Abadi" panose="020B0604020104020204" pitchFamily="34" charset="0"/>
              </a:rPr>
              <a:t> dash</a:t>
            </a:r>
          </a:p>
          <a:p>
            <a:pPr>
              <a:lnSpc>
                <a:spcPct val="100000"/>
              </a:lnSpc>
              <a:spcBef>
                <a:spcPts val="1400"/>
              </a:spcBef>
            </a:pPr>
            <a:r>
              <a:rPr lang="en-US" sz="24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4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400" dirty="0">
                <a:solidFill>
                  <a:schemeClr val="accent3">
                    <a:lumMod val="25000"/>
                  </a:schemeClr>
                </a:solidFill>
                <a:latin typeface="Abadi"/>
              </a:rPr>
              <a:t>The link to the notebook is : </a:t>
            </a:r>
            <a:r>
              <a:rPr lang="en-US" sz="2400" dirty="0">
                <a:solidFill>
                  <a:schemeClr val="accent3">
                    <a:lumMod val="25000"/>
                  </a:schemeClr>
                </a:solidFill>
                <a:latin typeface="Abadi"/>
                <a:hlinkClick r:id="rId3"/>
              </a:rPr>
              <a:t>https://github.com/ShubhamKanhekar/Applied-Data-Science-Captone/blob/6739faedfd600b9c07ffe26dda80d9f26fd3faab/week3_folium_dashboards/spacex_dash_app.py</a:t>
            </a:r>
            <a:endParaRPr lang="en-US" sz="2400"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lnSpcReduction="10000"/>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loaded the data using </a:t>
            </a:r>
            <a:r>
              <a:rPr lang="en-US" sz="2000" dirty="0" err="1">
                <a:solidFill>
                  <a:schemeClr val="accent3">
                    <a:lumMod val="25000"/>
                  </a:schemeClr>
                </a:solidFill>
                <a:latin typeface="Abadi" panose="020B0604020104020204" pitchFamily="34" charset="0"/>
              </a:rPr>
              <a:t>numpy</a:t>
            </a:r>
            <a:r>
              <a:rPr lang="en-US" sz="20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000" dirty="0">
                <a:solidFill>
                  <a:schemeClr val="accent3">
                    <a:lumMod val="25000"/>
                  </a:schemeClr>
                </a:solidFill>
                <a:latin typeface="Abadi" panose="020B0604020104020204" pitchFamily="34" charset="0"/>
              </a:rPr>
              <a:t>We built different machine learning models and tune different </a:t>
            </a:r>
            <a:r>
              <a:rPr lang="en-US" sz="2000" dirty="0" err="1">
                <a:solidFill>
                  <a:schemeClr val="accent3">
                    <a:lumMod val="25000"/>
                  </a:schemeClr>
                </a:solidFill>
                <a:latin typeface="Abadi" panose="020B0604020104020204" pitchFamily="34" charset="0"/>
              </a:rPr>
              <a:t>hyperparameters</a:t>
            </a:r>
            <a:r>
              <a:rPr lang="en-US" sz="2000" dirty="0">
                <a:solidFill>
                  <a:schemeClr val="accent3">
                    <a:lumMod val="25000"/>
                  </a:schemeClr>
                </a:solidFill>
                <a:latin typeface="Abadi" panose="020B0604020104020204" pitchFamily="34" charset="0"/>
              </a:rPr>
              <a:t> using </a:t>
            </a:r>
            <a:r>
              <a:rPr lang="en-US" sz="2000" dirty="0" err="1">
                <a:solidFill>
                  <a:schemeClr val="accent3">
                    <a:lumMod val="25000"/>
                  </a:schemeClr>
                </a:solidFill>
                <a:latin typeface="Abadi" panose="020B0604020104020204" pitchFamily="34" charset="0"/>
              </a:rPr>
              <a:t>GridSearchCV</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0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000" dirty="0">
                <a:solidFill>
                  <a:schemeClr val="accent3">
                    <a:lumMod val="25000"/>
                  </a:schemeClr>
                </a:solidFill>
                <a:latin typeface="Abadi"/>
              </a:rPr>
              <a:t>The link to the notebook is : </a:t>
            </a:r>
            <a:r>
              <a:rPr lang="en-US" sz="1900" dirty="0">
                <a:solidFill>
                  <a:schemeClr val="accent3">
                    <a:lumMod val="25000"/>
                  </a:schemeClr>
                </a:solidFill>
                <a:latin typeface="Abadi"/>
                <a:hlinkClick r:id="rId3"/>
              </a:rPr>
              <a:t>https://github.com/ShubhamKanhekar/Applied-Data-Science-Captone/blob/6739faedfd600b9c07ffe26dda80d9f26fd3faab/week4_ml_classification_models/IBM-DS0321EN-SkillsNetwork_labs_module_4_SpaceX_Machine_Learning_Prediction_Part_5.jupyterlite.ipynb</a:t>
            </a:r>
            <a:endParaRPr lang="en-US" sz="2600"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770013" y="1407188"/>
            <a:ext cx="10687961" cy="51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a:t>
            </a:r>
            <a:r>
              <a:rPr lang="en-US" sz="2200" dirty="0" smtClean="0">
                <a:solidFill>
                  <a:schemeClr val="accent3">
                    <a:lumMod val="25000"/>
                  </a:schemeClr>
                </a:solidFill>
                <a:latin typeface="Abadi" panose="020B0604020104020204" pitchFamily="34" charset="0"/>
              </a:rPr>
              <a:t>results: </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Interactive </a:t>
            </a:r>
            <a:r>
              <a:rPr lang="en-US" sz="2200" dirty="0">
                <a:solidFill>
                  <a:schemeClr val="accent3">
                    <a:lumMod val="25000"/>
                  </a:schemeClr>
                </a:solidFill>
                <a:latin typeface="Abadi" panose="020B0604020104020204" pitchFamily="34" charset="0"/>
              </a:rPr>
              <a:t>analytics demo in </a:t>
            </a:r>
            <a:r>
              <a:rPr lang="en-US" sz="2200" dirty="0" smtClean="0">
                <a:solidFill>
                  <a:schemeClr val="accent3">
                    <a:lumMod val="25000"/>
                  </a:schemeClr>
                </a:solidFill>
                <a:latin typeface="Abadi" panose="020B0604020104020204" pitchFamily="34" charset="0"/>
              </a:rPr>
              <a:t>screenshots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Predictive Analysis results :</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Picture 5">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871449" y="1299607"/>
            <a:ext cx="4952047" cy="283000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011" y="2307661"/>
            <a:ext cx="5482872" cy="263189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014" y="5519732"/>
            <a:ext cx="10377601" cy="65140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3" y="2529746"/>
            <a:ext cx="1096775"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Content Placeholder 2">
            <a:extLst>
              <a:ext uri="{FF2B5EF4-FFF2-40B4-BE49-F238E27FC236}">
                <a16:creationId xmlns:a16="http://schemas.microsoft.com/office/drawing/2014/main" xmlns="" id="{373827F3-F386-AA4E-80ED-D86DEF8C158D}"/>
              </a:ext>
            </a:extLst>
          </p:cNvPr>
          <p:cNvSpPr txBox="1">
            <a:spLocks/>
          </p:cNvSpPr>
          <p:nvPr/>
        </p:nvSpPr>
        <p:spPr>
          <a:xfrm>
            <a:off x="864975"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4" y="2954219"/>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a:extLst>
              <a:ext uri="{FF2B5EF4-FFF2-40B4-BE49-F238E27FC236}">
                <a16:creationId xmlns:a16="http://schemas.microsoft.com/office/drawing/2014/main" xmlns="" id="{5249FA24-F878-44BC-852B-8E69CCAEC695}"/>
              </a:ext>
            </a:extLst>
          </p:cNvPr>
          <p:cNvPicPr>
            <a:picLocks noChangeAspect="1"/>
          </p:cNvPicPr>
          <p:nvPr/>
        </p:nvPicPr>
        <p:blipFill>
          <a:blip r:embed="rId3"/>
          <a:stretch>
            <a:fillRect/>
          </a:stretch>
        </p:blipFill>
        <p:spPr>
          <a:xfrm>
            <a:off x="658909" y="3618822"/>
            <a:ext cx="10694895" cy="2406755"/>
          </a:xfrm>
          <a:prstGeom prst="rect">
            <a:avLst/>
          </a:prstGeom>
        </p:spPr>
      </p:pic>
      <p:pic>
        <p:nvPicPr>
          <p:cNvPr id="8" name="Picture 7">
            <a:extLst>
              <a:ext uri="{FF2B5EF4-FFF2-40B4-BE49-F238E27FC236}">
                <a16:creationId xmlns:a16="http://schemas.microsoft.com/office/drawing/2014/main" xmlns="" id="{4A1632B3-C012-413C-A33E-15F53D11AFC0}"/>
              </a:ext>
            </a:extLst>
          </p:cNvPr>
          <p:cNvPicPr>
            <a:picLocks noChangeAspect="1"/>
          </p:cNvPicPr>
          <p:nvPr/>
        </p:nvPicPr>
        <p:blipFill>
          <a:blip r:embed="rId4"/>
          <a:stretch>
            <a:fillRect/>
          </a:stretch>
        </p:blipFill>
        <p:spPr>
          <a:xfrm>
            <a:off x="2124636" y="1420874"/>
            <a:ext cx="7597589"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9" y="2113240"/>
            <a:ext cx="5167087"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xmlns="" id="{373827F3-F386-AA4E-80ED-D86DEF8C158D}"/>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smtClean="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7" name="Picture 6">
            <a:extLst>
              <a:ext uri="{FF2B5EF4-FFF2-40B4-BE49-F238E27FC236}">
                <a16:creationId xmlns:a16="http://schemas.microsoft.com/office/drawing/2014/main" xmlns="" id="{5D079B70-0CE8-4E07-ADD8-E302B697715E}"/>
              </a:ext>
            </a:extLst>
          </p:cNvPr>
          <p:cNvPicPr>
            <a:picLocks noChangeAspect="1"/>
          </p:cNvPicPr>
          <p:nvPr/>
        </p:nvPicPr>
        <p:blipFill>
          <a:blip r:embed="rId3"/>
          <a:stretch>
            <a:fillRect/>
          </a:stretch>
        </p:blipFill>
        <p:spPr>
          <a:xfrm>
            <a:off x="4967975"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xmlns="" id="{373827F3-F386-AA4E-80ED-D86DEF8C158D}"/>
              </a:ext>
            </a:extLst>
          </p:cNvPr>
          <p:cNvSpPr txBox="1">
            <a:spLocks/>
          </p:cNvSpPr>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8"/>
            <a:ext cx="9212884" cy="234688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xmlns="" id="{373827F3-F386-AA4E-80ED-D86DEF8C158D}"/>
              </a:ext>
            </a:extLst>
          </p:cNvPr>
          <p:cNvSpPr txBox="1">
            <a:spLocks/>
          </p:cNvSpPr>
          <p:nvPr/>
        </p:nvSpPr>
        <p:spPr>
          <a:xfrm>
            <a:off x="770013" y="205740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7"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2">
            <a:extLst>
              <a:ext uri="{FF2B5EF4-FFF2-40B4-BE49-F238E27FC236}">
                <a16:creationId xmlns:a16="http://schemas.microsoft.com/office/drawing/2014/main" xmlns="" id="{373827F3-F386-AA4E-80ED-D86DEF8C158D}"/>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smtClean="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7" name="Picture 6">
            <a:extLst>
              <a:ext uri="{FF2B5EF4-FFF2-40B4-BE49-F238E27FC236}">
                <a16:creationId xmlns:a16="http://schemas.microsoft.com/office/drawing/2014/main" xmlns="" id="{D504E95A-B6F2-4A67-922F-F513B07630F5}"/>
              </a:ext>
            </a:extLst>
          </p:cNvPr>
          <p:cNvPicPr>
            <a:picLocks noChangeAspect="1"/>
          </p:cNvPicPr>
          <p:nvPr/>
        </p:nvPicPr>
        <p:blipFill>
          <a:blip r:embed="rId3"/>
          <a:stretch>
            <a:fillRect/>
          </a:stretch>
        </p:blipFill>
        <p:spPr>
          <a:xfrm>
            <a:off x="4712823" y="1935311"/>
            <a:ext cx="6303911"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Content Placeholder 2">
            <a:extLst>
              <a:ext uri="{FF2B5EF4-FFF2-40B4-BE49-F238E27FC236}">
                <a16:creationId xmlns:a16="http://schemas.microsoft.com/office/drawing/2014/main" xmlns="" id="{373827F3-F386-AA4E-80ED-D86DEF8C158D}"/>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smtClean="0">
                <a:latin typeface="Abadi" panose="020B0604020104020204" pitchFamily="34" charset="0"/>
              </a:rPr>
              <a:t>We used the key word </a:t>
            </a:r>
            <a:r>
              <a:rPr lang="en-US" sz="2200" b="1" smtClean="0">
                <a:latin typeface="Abadi" panose="020B0604020104020204" pitchFamily="34" charset="0"/>
              </a:rPr>
              <a:t>DISTINCT</a:t>
            </a:r>
            <a:r>
              <a:rPr lang="en-US" sz="2200" smtClean="0">
                <a:latin typeface="Abadi" panose="020B0604020104020204" pitchFamily="34" charset="0"/>
              </a:rPr>
              <a:t> to show only unique launch sites from the SpaceX data.</a:t>
            </a:r>
          </a:p>
          <a:p>
            <a:pPr>
              <a:spcBef>
                <a:spcPts val="1400"/>
              </a:spcBef>
            </a:pPr>
            <a:endParaRPr lang="en-US" sz="2000" dirty="0"/>
          </a:p>
        </p:txBody>
      </p:sp>
      <p:pic>
        <p:nvPicPr>
          <p:cNvPr id="7" name="Picture 6">
            <a:extLst>
              <a:ext uri="{FF2B5EF4-FFF2-40B4-BE49-F238E27FC236}">
                <a16:creationId xmlns:a16="http://schemas.microsoft.com/office/drawing/2014/main" xmlns="" id="{8219A12C-8F7F-48BC-B0D9-9B376D10D35E}"/>
              </a:ext>
            </a:extLst>
          </p:cNvPr>
          <p:cNvPicPr>
            <a:picLocks noChangeAspect="1"/>
          </p:cNvPicPr>
          <p:nvPr/>
        </p:nvPicPr>
        <p:blipFill>
          <a:blip r:embed="rId3"/>
          <a:stretch>
            <a:fillRect/>
          </a:stretch>
        </p:blipFill>
        <p:spPr>
          <a:xfrm>
            <a:off x="5295322" y="219671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770013" y="1825627"/>
            <a:ext cx="10222887" cy="4122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smtClean="0">
              <a:solidFill>
                <a:schemeClr val="accent3">
                  <a:lumMod val="25000"/>
                </a:schemeClr>
              </a:solidFill>
              <a:latin typeface="Abadi" panose="020B0604020104020204" pitchFamily="34" charset="0"/>
            </a:endParaRPr>
          </a:p>
          <a:p>
            <a:pPr>
              <a:lnSpc>
                <a:spcPct val="100000"/>
              </a:lnSpc>
              <a:spcBef>
                <a:spcPts val="1400"/>
              </a:spcBef>
            </a:pPr>
            <a:endParaRPr lang="en-US" sz="2200" smtClean="0">
              <a:solidFill>
                <a:schemeClr val="accent3">
                  <a:lumMod val="25000"/>
                </a:schemeClr>
              </a:solidFill>
              <a:latin typeface="Abadi" panose="020B0604020104020204" pitchFamily="34" charset="0"/>
            </a:endParaRPr>
          </a:p>
          <a:p>
            <a:pPr>
              <a:lnSpc>
                <a:spcPct val="100000"/>
              </a:lnSpc>
              <a:spcBef>
                <a:spcPts val="1400"/>
              </a:spcBef>
            </a:pPr>
            <a:endParaRPr lang="en-US" sz="2200" smtClean="0">
              <a:solidFill>
                <a:schemeClr val="accent3">
                  <a:lumMod val="25000"/>
                </a:schemeClr>
              </a:solidFill>
              <a:latin typeface="Abadi" panose="020B0604020104020204" pitchFamily="34" charset="0"/>
            </a:endParaRPr>
          </a:p>
          <a:p>
            <a:pPr>
              <a:lnSpc>
                <a:spcPct val="100000"/>
              </a:lnSpc>
              <a:spcBef>
                <a:spcPts val="1400"/>
              </a:spcBef>
            </a:pPr>
            <a:endParaRPr lang="en-US" sz="2200" smtClean="0">
              <a:solidFill>
                <a:schemeClr val="accent3">
                  <a:lumMod val="25000"/>
                </a:schemeClr>
              </a:solidFill>
              <a:latin typeface="Abadi" panose="020B0604020104020204" pitchFamily="34" charset="0"/>
            </a:endParaRPr>
          </a:p>
          <a:p>
            <a:pPr>
              <a:lnSpc>
                <a:spcPct val="100000"/>
              </a:lnSpc>
              <a:spcBef>
                <a:spcPts val="1400"/>
              </a:spcBef>
            </a:pPr>
            <a:endParaRPr lang="en-US" sz="2200" smtClean="0">
              <a:solidFill>
                <a:schemeClr val="accent3">
                  <a:lumMod val="25000"/>
                </a:schemeClr>
              </a:solidFill>
              <a:latin typeface="Abadi" panose="020B0604020104020204" pitchFamily="34" charset="0"/>
            </a:endParaRPr>
          </a:p>
          <a:p>
            <a:pPr>
              <a:lnSpc>
                <a:spcPct val="100000"/>
              </a:lnSpc>
              <a:spcBef>
                <a:spcPts val="1400"/>
              </a:spcBef>
            </a:pPr>
            <a:endParaRPr lang="en-US" sz="2200" smtClean="0">
              <a:solidFill>
                <a:schemeClr val="accent3">
                  <a:lumMod val="25000"/>
                </a:schemeClr>
              </a:solidFill>
              <a:latin typeface="Abadi" panose="020B0604020104020204" pitchFamily="34" charset="0"/>
            </a:endParaRPr>
          </a:p>
          <a:p>
            <a:pPr>
              <a:lnSpc>
                <a:spcPct val="100000"/>
              </a:lnSpc>
              <a:spcBef>
                <a:spcPts val="1400"/>
              </a:spcBef>
            </a:pPr>
            <a:r>
              <a:rPr lang="en-US" sz="2200" smtClean="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7" y="1626379"/>
            <a:ext cx="10028375"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770012"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7"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648933" y="2438404"/>
            <a:ext cx="3505495"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smtClean="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7" name="Picture 6">
            <a:extLst>
              <a:ext uri="{FF2B5EF4-FFF2-40B4-BE49-F238E27FC236}">
                <a16:creationId xmlns:a16="http://schemas.microsoft.com/office/drawing/2014/main" xmlns="" id="{0AAB3F00-59E3-4E6C-BD22-2D4FB041F6E4}"/>
              </a:ext>
            </a:extLst>
          </p:cNvPr>
          <p:cNvPicPr>
            <a:picLocks noChangeAspect="1"/>
          </p:cNvPicPr>
          <p:nvPr/>
        </p:nvPicPr>
        <p:blipFill>
          <a:blip r:embed="rId3"/>
          <a:stretch>
            <a:fillRect/>
          </a:stretch>
        </p:blipFill>
        <p:spPr>
          <a:xfrm>
            <a:off x="4572002" y="2217937"/>
            <a:ext cx="6853193" cy="2753968"/>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smtClean="0">
                <a:latin typeface="Abadi" panose="020B0604020104020204" pitchFamily="34" charset="0"/>
              </a:rPr>
              <a:t>We observed that the dates of the first successful landing outcome on ground pad was 22</a:t>
            </a:r>
            <a:r>
              <a:rPr lang="en-US" sz="1800" baseline="30000" smtClean="0">
                <a:latin typeface="Abadi" panose="020B0604020104020204" pitchFamily="34" charset="0"/>
              </a:rPr>
              <a:t>nd</a:t>
            </a:r>
            <a:r>
              <a:rPr lang="en-US" sz="1800" smtClean="0">
                <a:latin typeface="Abadi" panose="020B0604020104020204" pitchFamily="34" charset="0"/>
              </a:rPr>
              <a:t> December 2015</a:t>
            </a:r>
            <a:endParaRPr lang="en-US" sz="1800" dirty="0">
              <a:latin typeface="Abadi" panose="020B0604020104020204" pitchFamily="34" charset="0"/>
            </a:endParaRPr>
          </a:p>
        </p:txBody>
      </p:sp>
      <p:pic>
        <p:nvPicPr>
          <p:cNvPr id="7" name="Picture 6">
            <a:extLst>
              <a:ext uri="{FF2B5EF4-FFF2-40B4-BE49-F238E27FC236}">
                <a16:creationId xmlns:a16="http://schemas.microsoft.com/office/drawing/2014/main" xmlns="" id="{D5B751AB-189D-48E0-B627-B1B93BAF0FF7}"/>
              </a:ext>
            </a:extLst>
          </p:cNvPr>
          <p:cNvPicPr>
            <a:picLocks noChangeAspect="1"/>
          </p:cNvPicPr>
          <p:nvPr/>
        </p:nvPicPr>
        <p:blipFill>
          <a:blip r:embed="rId3"/>
          <a:stretch>
            <a:fillRect/>
          </a:stretch>
        </p:blipFill>
        <p:spPr>
          <a:xfrm>
            <a:off x="5295322" y="2716769"/>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xmlns="" id="{8BE87361-909F-45C4-896B-C2764CBD18B5}"/>
              </a:ext>
            </a:extLst>
          </p:cNvPr>
          <p:cNvPicPr>
            <a:picLocks noChangeAspect="1"/>
          </p:cNvPicPr>
          <p:nvPr/>
        </p:nvPicPr>
        <p:blipFill>
          <a:blip r:embed="rId3"/>
          <a:stretch>
            <a:fillRect/>
          </a:stretch>
        </p:blipFill>
        <p:spPr>
          <a:xfrm>
            <a:off x="643469" y="1782981"/>
            <a:ext cx="6253215" cy="4284116"/>
          </a:xfrm>
          <a:prstGeom prst="rect">
            <a:avLst/>
          </a:prstGeom>
        </p:spPr>
      </p:pic>
      <p:sp>
        <p:nvSpPr>
          <p:cNvPr id="7" name="Content Placeholder 4">
            <a:extLst>
              <a:ext uri="{FF2B5EF4-FFF2-40B4-BE49-F238E27FC236}">
                <a16:creationId xmlns:a16="http://schemas.microsoft.com/office/drawing/2014/main" xmlns="" id="{1B07C49E-AFFC-EC46-8930-E4D428F5F943}"/>
              </a:ext>
            </a:extLst>
          </p:cNvPr>
          <p:cNvSpPr txBox="1">
            <a:spLocks/>
          </p:cNvSpPr>
          <p:nvPr/>
        </p:nvSpPr>
        <p:spPr>
          <a:xfrm>
            <a:off x="7544055"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smtClean="0">
                <a:latin typeface="Abadi" panose="020B0604020104020204" pitchFamily="34" charset="0"/>
              </a:rPr>
              <a:t>We used the </a:t>
            </a:r>
            <a:r>
              <a:rPr lang="en-US" sz="2000" b="1" smtClean="0">
                <a:latin typeface="Abadi" panose="020B0604020104020204" pitchFamily="34" charset="0"/>
              </a:rPr>
              <a:t>WHERE</a:t>
            </a:r>
            <a:r>
              <a:rPr lang="en-US" sz="2000" smtClean="0">
                <a:latin typeface="Abadi" panose="020B0604020104020204" pitchFamily="34" charset="0"/>
              </a:rPr>
              <a:t> clause to filter for boosters which have successfully landed on drone ship and applied the </a:t>
            </a:r>
            <a:r>
              <a:rPr lang="en-US" sz="2000" b="1" smtClean="0">
                <a:latin typeface="Abadi" panose="020B0604020104020204" pitchFamily="34" charset="0"/>
              </a:rPr>
              <a:t>AND</a:t>
            </a:r>
            <a:r>
              <a:rPr lang="en-US" sz="2000" smtClean="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792480" y="1447800"/>
            <a:ext cx="10340741" cy="497941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b="1" dirty="0">
                <a:solidFill>
                  <a:srgbClr val="A5A5A5">
                    <a:lumMod val="25000"/>
                  </a:srgbClr>
                </a:solidFill>
                <a:latin typeface="Abadi" panose="020B0604020104020204" pitchFamily="34" charset="0"/>
              </a:rPr>
              <a:t>Summary of methodologies</a:t>
            </a:r>
          </a:p>
          <a:p>
            <a:pPr marL="457200" lvl="1" indent="0">
              <a:lnSpc>
                <a:spcPct val="100000"/>
              </a:lnSpc>
              <a:spcBef>
                <a:spcPts val="1400"/>
              </a:spcBef>
              <a:buFontTx/>
              <a:buChar char="-"/>
            </a:pPr>
            <a:r>
              <a:rPr lang="en-US" sz="1700" dirty="0">
                <a:solidFill>
                  <a:srgbClr val="A5A5A5">
                    <a:lumMod val="25000"/>
                  </a:srgbClr>
                </a:solidFill>
                <a:latin typeface="Abadi" panose="020B0604020104020204" pitchFamily="34" charset="0"/>
              </a:rPr>
              <a:t>Data Collection through API</a:t>
            </a:r>
          </a:p>
          <a:p>
            <a:pPr marL="457200" lvl="1" indent="0">
              <a:lnSpc>
                <a:spcPct val="100000"/>
              </a:lnSpc>
              <a:spcBef>
                <a:spcPts val="1400"/>
              </a:spcBef>
              <a:buFontTx/>
              <a:buChar char="-"/>
            </a:pPr>
            <a:r>
              <a:rPr lang="en-US" sz="1700" dirty="0">
                <a:solidFill>
                  <a:srgbClr val="A5A5A5">
                    <a:lumMod val="25000"/>
                  </a:srgbClr>
                </a:solidFill>
                <a:latin typeface="Abadi" panose="020B0604020104020204" pitchFamily="34" charset="0"/>
              </a:rPr>
              <a:t>Data Collection with Web Scraping</a:t>
            </a:r>
          </a:p>
          <a:p>
            <a:pPr marL="457200" lvl="1" indent="0">
              <a:lnSpc>
                <a:spcPct val="100000"/>
              </a:lnSpc>
              <a:spcBef>
                <a:spcPts val="1400"/>
              </a:spcBef>
              <a:buFontTx/>
              <a:buChar char="-"/>
            </a:pPr>
            <a:r>
              <a:rPr lang="en-US" sz="1700" dirty="0">
                <a:solidFill>
                  <a:srgbClr val="A5A5A5">
                    <a:lumMod val="25000"/>
                  </a:srgbClr>
                </a:solidFill>
                <a:latin typeface="Abadi" panose="020B0604020104020204" pitchFamily="34" charset="0"/>
              </a:rPr>
              <a:t>Data Wrangling</a:t>
            </a:r>
          </a:p>
          <a:p>
            <a:pPr marL="457200" lvl="1" indent="0">
              <a:lnSpc>
                <a:spcPct val="100000"/>
              </a:lnSpc>
              <a:spcBef>
                <a:spcPts val="1400"/>
              </a:spcBef>
              <a:buFontTx/>
              <a:buChar char="-"/>
            </a:pPr>
            <a:r>
              <a:rPr lang="en-US" sz="1700" dirty="0">
                <a:solidFill>
                  <a:srgbClr val="A5A5A5">
                    <a:lumMod val="25000"/>
                  </a:srgbClr>
                </a:solidFill>
                <a:latin typeface="Abadi" panose="020B0604020104020204" pitchFamily="34" charset="0"/>
              </a:rPr>
              <a:t>Exploratory Data Analysis with SQL</a:t>
            </a:r>
          </a:p>
          <a:p>
            <a:pPr marL="457200" lvl="1" indent="0">
              <a:lnSpc>
                <a:spcPct val="100000"/>
              </a:lnSpc>
              <a:spcBef>
                <a:spcPts val="1400"/>
              </a:spcBef>
              <a:buFontTx/>
              <a:buChar char="-"/>
            </a:pPr>
            <a:r>
              <a:rPr lang="en-US" sz="1700" dirty="0">
                <a:solidFill>
                  <a:srgbClr val="A5A5A5">
                    <a:lumMod val="25000"/>
                  </a:srgbClr>
                </a:solidFill>
                <a:latin typeface="Abadi" panose="020B0604020104020204" pitchFamily="34" charset="0"/>
              </a:rPr>
              <a:t>Exploratory Data Analysis with Data Visualization</a:t>
            </a:r>
          </a:p>
          <a:p>
            <a:pPr marL="457200" lvl="1" indent="0">
              <a:lnSpc>
                <a:spcPct val="100000"/>
              </a:lnSpc>
              <a:spcBef>
                <a:spcPts val="1400"/>
              </a:spcBef>
              <a:buFontTx/>
              <a:buChar char="-"/>
            </a:pPr>
            <a:r>
              <a:rPr lang="en-US" sz="1700" dirty="0">
                <a:solidFill>
                  <a:srgbClr val="A5A5A5">
                    <a:lumMod val="25000"/>
                  </a:srgbClr>
                </a:solidFill>
                <a:latin typeface="Abadi" panose="020B0604020104020204" pitchFamily="34" charset="0"/>
              </a:rPr>
              <a:t>Interactive Visual Analytics with Folium</a:t>
            </a:r>
          </a:p>
          <a:p>
            <a:pPr marL="457200" lvl="1" indent="0">
              <a:lnSpc>
                <a:spcPct val="100000"/>
              </a:lnSpc>
              <a:spcBef>
                <a:spcPts val="1400"/>
              </a:spcBef>
              <a:buFontTx/>
              <a:buChar char="-"/>
            </a:pPr>
            <a:r>
              <a:rPr lang="en-US" sz="1700" dirty="0">
                <a:solidFill>
                  <a:srgbClr val="A5A5A5">
                    <a:lumMod val="25000"/>
                  </a:srgbClr>
                </a:solidFill>
                <a:latin typeface="Abadi" panose="020B0604020104020204" pitchFamily="34" charset="0"/>
              </a:rPr>
              <a:t>Machine Learning Prediction</a:t>
            </a:r>
          </a:p>
          <a:p>
            <a:pPr>
              <a:lnSpc>
                <a:spcPct val="100000"/>
              </a:lnSpc>
              <a:spcBef>
                <a:spcPts val="1400"/>
              </a:spcBef>
            </a:pPr>
            <a:r>
              <a:rPr lang="en-US" sz="2000" b="1" dirty="0">
                <a:solidFill>
                  <a:srgbClr val="A5A5A5">
                    <a:lumMod val="25000"/>
                  </a:srgbClr>
                </a:solidFill>
                <a:latin typeface="Abadi" panose="020B0604020104020204" pitchFamily="34" charset="0"/>
              </a:rPr>
              <a:t>Summary of all results</a:t>
            </a:r>
            <a:endParaRPr lang="en-US" sz="1700" b="1" dirty="0">
              <a:solidFill>
                <a:srgbClr val="A5A5A5">
                  <a:lumMod val="25000"/>
                </a:srgbClr>
              </a:solidFill>
              <a:latin typeface="Abadi" panose="020B0604020104020204" pitchFamily="34" charset="0"/>
            </a:endParaRPr>
          </a:p>
          <a:p>
            <a:pPr marL="457200" lvl="1" indent="0">
              <a:lnSpc>
                <a:spcPct val="100000"/>
              </a:lnSpc>
              <a:spcBef>
                <a:spcPts val="1400"/>
              </a:spcBef>
              <a:buFontTx/>
              <a:buChar char="-"/>
            </a:pPr>
            <a:r>
              <a:rPr lang="en-US" sz="1700" dirty="0">
                <a:solidFill>
                  <a:srgbClr val="A5A5A5">
                    <a:lumMod val="25000"/>
                  </a:srgbClr>
                </a:solidFill>
                <a:latin typeface="Abadi" panose="020B0604020104020204" pitchFamily="34" charset="0"/>
              </a:rPr>
              <a:t>Exploratory Data Analysis result</a:t>
            </a:r>
          </a:p>
          <a:p>
            <a:pPr marL="457200" lvl="1" indent="0">
              <a:lnSpc>
                <a:spcPct val="100000"/>
              </a:lnSpc>
              <a:spcBef>
                <a:spcPts val="1400"/>
              </a:spcBef>
              <a:buFontTx/>
              <a:buChar char="-"/>
            </a:pPr>
            <a:r>
              <a:rPr lang="en-US" sz="1700" dirty="0">
                <a:solidFill>
                  <a:srgbClr val="A5A5A5">
                    <a:lumMod val="25000"/>
                  </a:srgbClr>
                </a:solidFill>
                <a:latin typeface="Abadi" panose="020B0604020104020204" pitchFamily="34" charset="0"/>
              </a:rPr>
              <a:t>Interactive analytics in screenshots</a:t>
            </a:r>
          </a:p>
          <a:p>
            <a:pPr marL="457200" lvl="1" indent="0">
              <a:lnSpc>
                <a:spcPct val="100000"/>
              </a:lnSpc>
              <a:spcBef>
                <a:spcPts val="1400"/>
              </a:spcBef>
              <a:buFontTx/>
              <a:buChar char="-"/>
            </a:pPr>
            <a:r>
              <a:rPr lang="en-US" sz="1700" dirty="0">
                <a:solidFill>
                  <a:srgbClr val="A5A5A5">
                    <a:lumMod val="25000"/>
                  </a:srgbClr>
                </a:solidFill>
                <a:latin typeface="Abadi" panose="020B0604020104020204" pitchFamily="34" charset="0"/>
              </a:rPr>
              <a:t>Predictive Analytics 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6871702" y="2675969"/>
            <a:ext cx="4004479" cy="34148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smtClean="0">
                <a:latin typeface="Abadi" panose="020B0604020104020204" pitchFamily="34" charset="0"/>
              </a:rPr>
              <a:t>We used wildcard like ‘%’ to filter for </a:t>
            </a:r>
            <a:r>
              <a:rPr lang="en-US" sz="2000" b="1" dirty="0" smtClean="0">
                <a:latin typeface="Abadi" panose="020B0604020104020204" pitchFamily="34" charset="0"/>
              </a:rPr>
              <a:t>WHERE</a:t>
            </a:r>
            <a:r>
              <a:rPr lang="en-US" sz="2000" dirty="0" smtClean="0">
                <a:latin typeface="Abadi" panose="020B0604020104020204" pitchFamily="34" charset="0"/>
              </a:rPr>
              <a:t> </a:t>
            </a:r>
            <a:r>
              <a:rPr lang="en-US" sz="2000" dirty="0" err="1" smtClean="0">
                <a:latin typeface="Abadi" panose="020B0604020104020204" pitchFamily="34" charset="0"/>
              </a:rPr>
              <a:t>MissionOutcome</a:t>
            </a:r>
            <a:r>
              <a:rPr lang="en-US" sz="2000" dirty="0" smtClean="0">
                <a:latin typeface="Abadi" panose="020B0604020104020204" pitchFamily="34" charset="0"/>
              </a:rPr>
              <a:t> was a success or a failure. </a:t>
            </a:r>
          </a:p>
          <a:p>
            <a:pPr>
              <a:spcBef>
                <a:spcPts val="1400"/>
              </a:spcBef>
            </a:pPr>
            <a:endParaRPr lang="en-US" sz="2000" dirty="0"/>
          </a:p>
        </p:txBody>
      </p:sp>
      <p:pic>
        <p:nvPicPr>
          <p:cNvPr id="7" name="Picture 6">
            <a:extLst>
              <a:ext uri="{FF2B5EF4-FFF2-40B4-BE49-F238E27FC236}">
                <a16:creationId xmlns:a16="http://schemas.microsoft.com/office/drawing/2014/main" xmlns="" id="{53A167C0-0A91-4A58-8964-1B36C1D5295C}"/>
              </a:ext>
            </a:extLst>
          </p:cNvPr>
          <p:cNvPicPr>
            <a:picLocks noChangeAspect="1"/>
          </p:cNvPicPr>
          <p:nvPr/>
        </p:nvPicPr>
        <p:blipFill>
          <a:blip r:embed="rId3"/>
          <a:stretch>
            <a:fillRect/>
          </a:stretch>
        </p:blipFill>
        <p:spPr>
          <a:xfrm>
            <a:off x="643468"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6"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0"/>
            <a:ext cx="5653439"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xmlns="" id="{2A7EB98F-A25F-4357-9775-478FC17F7F83}"/>
              </a:ext>
            </a:extLst>
          </p:cNvPr>
          <p:cNvSpPr txBox="1">
            <a:spLocks/>
          </p:cNvSpPr>
          <p:nvPr/>
        </p:nvSpPr>
        <p:spPr>
          <a:xfrm>
            <a:off x="838203" y="609604"/>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8" name="Content Placeholder 4">
            <a:extLst>
              <a:ext uri="{FF2B5EF4-FFF2-40B4-BE49-F238E27FC236}">
                <a16:creationId xmlns:a16="http://schemas.microsoft.com/office/drawing/2014/main" xmlns="" id="{1B07C49E-AFFC-EC46-8930-E4D428F5F943}"/>
              </a:ext>
            </a:extLst>
          </p:cNvPr>
          <p:cNvSpPr txBox="1">
            <a:spLocks/>
          </p:cNvSpPr>
          <p:nvPr/>
        </p:nvSpPr>
        <p:spPr>
          <a:xfrm>
            <a:off x="862369" y="2194102"/>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700" smtClean="0">
                <a:latin typeface="Abadi" panose="020B0604020104020204" pitchFamily="34" charset="0"/>
              </a:rPr>
              <a:t>We determined the booster that have carried the maximum payload using a subquery in the </a:t>
            </a:r>
            <a:r>
              <a:rPr lang="en-US" sz="1700" b="1" smtClean="0">
                <a:latin typeface="Abadi" panose="020B0604020104020204" pitchFamily="34" charset="0"/>
              </a:rPr>
              <a:t>WHERE</a:t>
            </a:r>
            <a:r>
              <a:rPr lang="en-US" sz="1700" smtClean="0">
                <a:latin typeface="Abadi" panose="020B0604020104020204" pitchFamily="34" charset="0"/>
              </a:rPr>
              <a:t> clause and the </a:t>
            </a:r>
            <a:r>
              <a:rPr lang="en-US" sz="1700" b="1" smtClean="0">
                <a:latin typeface="Abadi" panose="020B0604020104020204" pitchFamily="34" charset="0"/>
              </a:rPr>
              <a:t>MAX() </a:t>
            </a:r>
            <a:r>
              <a:rPr lang="en-US" sz="1700" smtClean="0">
                <a:latin typeface="Abadi" panose="020B0604020104020204" pitchFamily="34" charset="0"/>
              </a:rPr>
              <a:t>function.</a:t>
            </a:r>
            <a:endParaRPr lang="en-US" sz="1700" dirty="0">
              <a:latin typeface="Abadi" panose="020B0604020104020204" pitchFamily="34" charset="0"/>
            </a:endParaRPr>
          </a:p>
        </p:txBody>
      </p:sp>
      <p:pic>
        <p:nvPicPr>
          <p:cNvPr id="9" name="Picture 8">
            <a:extLst>
              <a:ext uri="{FF2B5EF4-FFF2-40B4-BE49-F238E27FC236}">
                <a16:creationId xmlns:a16="http://schemas.microsoft.com/office/drawing/2014/main" xmlns="" id="{779D4455-44AD-4EE2-AA73-0C30FAE52EB3}"/>
              </a:ext>
            </a:extLst>
          </p:cNvPr>
          <p:cNvPicPr>
            <a:picLocks noChangeAspect="1"/>
          </p:cNvPicPr>
          <p:nvPr/>
        </p:nvPicPr>
        <p:blipFill>
          <a:blip r:embed="rId3"/>
          <a:stretch>
            <a:fillRect/>
          </a:stretch>
        </p:blipFill>
        <p:spPr>
          <a:xfrm>
            <a:off x="5445459"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770012"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a:rPr>
              <a:t>We used a combinations of the </a:t>
            </a:r>
            <a:r>
              <a:rPr lang="en-US" sz="2200" b="1" smtClean="0">
                <a:solidFill>
                  <a:schemeClr val="accent3">
                    <a:lumMod val="25000"/>
                  </a:schemeClr>
                </a:solidFill>
                <a:latin typeface="Abadi"/>
              </a:rPr>
              <a:t>WHERE</a:t>
            </a:r>
            <a:r>
              <a:rPr lang="en-US" sz="2200" smtClean="0">
                <a:solidFill>
                  <a:schemeClr val="accent3">
                    <a:lumMod val="25000"/>
                  </a:schemeClr>
                </a:solidFill>
                <a:latin typeface="Abadi"/>
              </a:rPr>
              <a:t> clause, </a:t>
            </a:r>
            <a:r>
              <a:rPr lang="en-US" sz="2200" b="1" smtClean="0">
                <a:solidFill>
                  <a:schemeClr val="accent3">
                    <a:lumMod val="25000"/>
                  </a:schemeClr>
                </a:solidFill>
                <a:latin typeface="Abadi"/>
              </a:rPr>
              <a:t>LIKE</a:t>
            </a:r>
            <a:r>
              <a:rPr lang="en-US" sz="2200" smtClean="0">
                <a:solidFill>
                  <a:schemeClr val="accent3">
                    <a:lumMod val="25000"/>
                  </a:schemeClr>
                </a:solidFill>
                <a:latin typeface="Abadi"/>
              </a:rPr>
              <a:t>, </a:t>
            </a:r>
            <a:r>
              <a:rPr lang="en-US" sz="2200" b="1" smtClean="0">
                <a:solidFill>
                  <a:schemeClr val="accent3">
                    <a:lumMod val="25000"/>
                  </a:schemeClr>
                </a:solidFill>
                <a:latin typeface="Abadi"/>
              </a:rPr>
              <a:t>AND</a:t>
            </a:r>
            <a:r>
              <a:rPr lang="en-US" sz="2200" smtClean="0">
                <a:solidFill>
                  <a:schemeClr val="accent3">
                    <a:lumMod val="25000"/>
                  </a:schemeClr>
                </a:solidFill>
                <a:latin typeface="Abadi"/>
              </a:rPr>
              <a:t>, and </a:t>
            </a:r>
            <a:r>
              <a:rPr lang="en-US" sz="2200" b="1" smtClean="0">
                <a:solidFill>
                  <a:schemeClr val="accent3">
                    <a:lumMod val="25000"/>
                  </a:schemeClr>
                </a:solidFill>
                <a:latin typeface="Abadi"/>
              </a:rPr>
              <a:t>BETWEEN</a:t>
            </a:r>
            <a:r>
              <a:rPr lang="en-US" sz="2200" smtClean="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pic>
        <p:nvPicPr>
          <p:cNvPr id="7" name="Picture 6">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9"/>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7281135" y="163159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smtClean="0">
                <a:latin typeface="Abadi" panose="020B0604020104020204" pitchFamily="34" charset="0"/>
              </a:rPr>
              <a:t>We selected Landing outcomes and the </a:t>
            </a:r>
            <a:r>
              <a:rPr lang="en-US" sz="2000" b="1" dirty="0" smtClean="0">
                <a:latin typeface="Abadi" panose="020B0604020104020204" pitchFamily="34" charset="0"/>
              </a:rPr>
              <a:t>COUNT</a:t>
            </a:r>
            <a:r>
              <a:rPr lang="en-US" sz="2000" dirty="0" smtClean="0">
                <a:latin typeface="Abadi" panose="020B0604020104020204" pitchFamily="34" charset="0"/>
              </a:rPr>
              <a:t> of landing outcomes from the data and used the </a:t>
            </a:r>
            <a:r>
              <a:rPr lang="en-US" sz="2000" b="1" dirty="0" smtClean="0">
                <a:latin typeface="Abadi" panose="020B0604020104020204" pitchFamily="34" charset="0"/>
              </a:rPr>
              <a:t>WHERE</a:t>
            </a:r>
            <a:r>
              <a:rPr lang="en-US" sz="2000" dirty="0" smtClean="0">
                <a:latin typeface="Abadi" panose="020B0604020104020204" pitchFamily="34" charset="0"/>
              </a:rPr>
              <a:t> clause to filter for landing outcomes </a:t>
            </a:r>
            <a:r>
              <a:rPr lang="en-US" sz="2000" b="1" dirty="0" smtClean="0">
                <a:latin typeface="Abadi" panose="020B0604020104020204" pitchFamily="34" charset="0"/>
              </a:rPr>
              <a:t>BETWEEN</a:t>
            </a:r>
            <a:r>
              <a:rPr lang="en-US" sz="2000" dirty="0" smtClean="0">
                <a:latin typeface="Abadi" panose="020B0604020104020204" pitchFamily="34" charset="0"/>
              </a:rPr>
              <a:t> 2010-06-04 to 2010-03-20.</a:t>
            </a:r>
          </a:p>
          <a:p>
            <a:pPr>
              <a:spcBef>
                <a:spcPts val="1400"/>
              </a:spcBef>
            </a:pPr>
            <a:r>
              <a:rPr lang="en-US" sz="2000" dirty="0" smtClean="0">
                <a:latin typeface="Abadi" panose="020B0604020104020204" pitchFamily="34" charset="0"/>
              </a:rPr>
              <a:t>We applied the </a:t>
            </a:r>
            <a:r>
              <a:rPr lang="en-US" sz="2000" b="1" dirty="0" smtClean="0">
                <a:latin typeface="Abadi" panose="020B0604020104020204" pitchFamily="34" charset="0"/>
              </a:rPr>
              <a:t>GROUP BY </a:t>
            </a:r>
            <a:r>
              <a:rPr lang="en-US" sz="2000" dirty="0" smtClean="0">
                <a:latin typeface="Abadi" panose="020B0604020104020204" pitchFamily="34" charset="0"/>
              </a:rPr>
              <a:t>clause to group the landing outcomes and the </a:t>
            </a:r>
            <a:r>
              <a:rPr lang="en-US" sz="2000" b="1" dirty="0" smtClean="0">
                <a:latin typeface="Abadi" panose="020B0604020104020204" pitchFamily="34" charset="0"/>
              </a:rPr>
              <a:t>ORDER BY </a:t>
            </a:r>
            <a:r>
              <a:rPr lang="en-US" sz="2000" dirty="0" smtClean="0">
                <a:latin typeface="Abadi" panose="020B0604020104020204" pitchFamily="34" charset="0"/>
              </a:rPr>
              <a:t>clause to order the grouped landing outcome in descending order.</a:t>
            </a:r>
          </a:p>
          <a:p>
            <a:pPr>
              <a:spcBef>
                <a:spcPts val="1400"/>
              </a:spcBef>
            </a:pPr>
            <a:endParaRPr lang="en-US" sz="2000" dirty="0"/>
          </a:p>
        </p:txBody>
      </p:sp>
      <p:pic>
        <p:nvPicPr>
          <p:cNvPr id="7" name="Picture 6">
            <a:extLst>
              <a:ext uri="{FF2B5EF4-FFF2-40B4-BE49-F238E27FC236}">
                <a16:creationId xmlns:a16="http://schemas.microsoft.com/office/drawing/2014/main" xmlns="" id="{0AB630D8-82BB-40F8-A239-7FACF3C98F33}"/>
              </a:ext>
            </a:extLst>
          </p:cNvPr>
          <p:cNvPicPr>
            <a:picLocks noChangeAspect="1"/>
          </p:cNvPicPr>
          <p:nvPr/>
        </p:nvPicPr>
        <p:blipFill>
          <a:blip r:embed="rId3"/>
          <a:stretch>
            <a:fillRect/>
          </a:stretch>
        </p:blipFill>
        <p:spPr>
          <a:xfrm>
            <a:off x="743371" y="1589364"/>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3" y="2529746"/>
            <a:ext cx="1096775"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ChangeAspect="1"/>
          </p:cNvPicPr>
          <p:nvPr/>
        </p:nvPicPr>
        <p:blipFill>
          <a:blip r:embed="rId3"/>
          <a:stretch>
            <a:fillRect/>
          </a:stretch>
        </p:blipFill>
        <p:spPr>
          <a:xfrm>
            <a:off x="770011" y="1308541"/>
            <a:ext cx="10515600" cy="4717035"/>
          </a:xfrm>
          <a:prstGeom prst="rect">
            <a:avLst/>
          </a:prstGeom>
        </p:spPr>
      </p:pic>
      <p:sp>
        <p:nvSpPr>
          <p:cNvPr id="7" name="Title 1">
            <a:extLst>
              <a:ext uri="{FF2B5EF4-FFF2-40B4-BE49-F238E27FC236}">
                <a16:creationId xmlns:a16="http://schemas.microsoft.com/office/drawing/2014/main" xmlns="" id="{54176327-8CC4-4356-8BBB-DC4965CE9857}"/>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6" name="Content Placeholder 3">
            <a:extLst>
              <a:ext uri="{FF2B5EF4-FFF2-40B4-BE49-F238E27FC236}">
                <a16:creationId xmlns:a16="http://schemas.microsoft.com/office/drawing/2014/main" xmlns="" id="{545859BE-C488-4415-B455-A8E223C13405}"/>
              </a:ext>
            </a:extLst>
          </p:cNvPr>
          <p:cNvPicPr>
            <a:picLocks noChangeAspect="1"/>
          </p:cNvPicPr>
          <p:nvPr/>
        </p:nvPicPr>
        <p:blipFill>
          <a:blip r:embed="rId3"/>
          <a:stretch>
            <a:fillRect/>
          </a:stretch>
        </p:blipFill>
        <p:spPr>
          <a:xfrm>
            <a:off x="770012" y="1253476"/>
            <a:ext cx="10687963" cy="4772101"/>
          </a:xfrm>
          <a:prstGeom prst="rect">
            <a:avLst/>
          </a:prstGeom>
        </p:spPr>
      </p:pic>
      <p:sp>
        <p:nvSpPr>
          <p:cNvPr id="7" name="Title 1">
            <a:extLst>
              <a:ext uri="{FF2B5EF4-FFF2-40B4-BE49-F238E27FC236}">
                <a16:creationId xmlns:a16="http://schemas.microsoft.com/office/drawing/2014/main" xmlns="" id="{2E0ECA32-E146-40DA-85CD-9677244BC3EC}"/>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6" name="Content Placeholder 3">
            <a:extLst>
              <a:ext uri="{FF2B5EF4-FFF2-40B4-BE49-F238E27FC236}">
                <a16:creationId xmlns:a16="http://schemas.microsoft.com/office/drawing/2014/main" xmlns="" id="{6E1784D2-4EB3-4F23-A05A-978BAA2AC218}"/>
              </a:ext>
            </a:extLst>
          </p:cNvPr>
          <p:cNvPicPr>
            <a:picLocks noChangeAspect="1"/>
          </p:cNvPicPr>
          <p:nvPr/>
        </p:nvPicPr>
        <p:blipFill>
          <a:blip r:embed="rId3"/>
          <a:stretch>
            <a:fillRect/>
          </a:stretch>
        </p:blipFill>
        <p:spPr>
          <a:xfrm>
            <a:off x="770013" y="1362322"/>
            <a:ext cx="10092431" cy="5064893"/>
          </a:xfrm>
          <a:prstGeom prst="rect">
            <a:avLst/>
          </a:prstGeom>
        </p:spPr>
      </p:pic>
      <p:sp>
        <p:nvSpPr>
          <p:cNvPr id="7" name="Title 1">
            <a:extLst>
              <a:ext uri="{FF2B5EF4-FFF2-40B4-BE49-F238E27FC236}">
                <a16:creationId xmlns:a16="http://schemas.microsoft.com/office/drawing/2014/main" xmlns="" id="{34C97452-C78A-4701-B8AB-ABFE63D5BEDE}"/>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3" y="2529746"/>
            <a:ext cx="1096775"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6" name="Content Placeholder 3">
            <a:extLst>
              <a:ext uri="{FF2B5EF4-FFF2-40B4-BE49-F238E27FC236}">
                <a16:creationId xmlns:a16="http://schemas.microsoft.com/office/drawing/2014/main" xmlns="" id="{6073DE17-0FF5-4595-A4F2-B52421CEC018}"/>
              </a:ext>
            </a:extLst>
          </p:cNvPr>
          <p:cNvPicPr>
            <a:picLocks noChangeAspect="1"/>
          </p:cNvPicPr>
          <p:nvPr/>
        </p:nvPicPr>
        <p:blipFill>
          <a:blip r:embed="rId3"/>
          <a:stretch>
            <a:fillRect/>
          </a:stretch>
        </p:blipFill>
        <p:spPr>
          <a:xfrm>
            <a:off x="752020" y="1454291"/>
            <a:ext cx="10687963" cy="4772101"/>
          </a:xfrm>
          <a:prstGeom prst="rect">
            <a:avLst/>
          </a:prstGeom>
        </p:spPr>
      </p:pic>
      <p:sp>
        <p:nvSpPr>
          <p:cNvPr id="7" name="Title 1">
            <a:extLst>
              <a:ext uri="{FF2B5EF4-FFF2-40B4-BE49-F238E27FC236}">
                <a16:creationId xmlns:a16="http://schemas.microsoft.com/office/drawing/2014/main" xmlns="" id="{9456A072-47A6-4424-9ABE-F398119040DD}"/>
              </a:ext>
            </a:extLst>
          </p:cNvPr>
          <p:cNvSpPr txBox="1">
            <a:spLocks/>
          </p:cNvSpPr>
          <p:nvPr/>
        </p:nvSpPr>
        <p:spPr>
          <a:xfrm>
            <a:off x="770011" y="459826"/>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9" y="538654"/>
            <a:ext cx="10530115"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TextBox 1"/>
          <p:cNvSpPr txBox="1"/>
          <p:nvPr/>
        </p:nvSpPr>
        <p:spPr>
          <a:xfrm>
            <a:off x="828069" y="1540043"/>
            <a:ext cx="9823891" cy="4714111"/>
          </a:xfrm>
          <a:prstGeom prst="rect">
            <a:avLst/>
          </a:prstGeom>
          <a:noFill/>
        </p:spPr>
        <p:txBody>
          <a:bodyPr wrap="square" rtlCol="0">
            <a:spAutoFit/>
          </a:bodyPr>
          <a:lstStyle/>
          <a:p>
            <a:pPr marL="342900" lvl="0" indent="-342900">
              <a:spcBef>
                <a:spcPts val="1400"/>
              </a:spcBef>
              <a:buFont typeface="Arial" pitchFamily="34" charset="0"/>
              <a:buChar char="•"/>
            </a:pPr>
            <a:r>
              <a:rPr lang="en-US" sz="2200" dirty="0">
                <a:solidFill>
                  <a:srgbClr val="A5A5A5">
                    <a:lumMod val="25000"/>
                  </a:srgbClr>
                </a:solidFill>
                <a:latin typeface="Abadi" panose="020B0604020104020204" pitchFamily="34" charset="0"/>
              </a:rPr>
              <a:t>Project background and context</a:t>
            </a:r>
          </a:p>
          <a:p>
            <a:pPr lvl="1" algn="just">
              <a:spcBef>
                <a:spcPts val="1400"/>
              </a:spcBef>
            </a:pPr>
            <a:r>
              <a:rPr lang="en-US" dirty="0">
                <a:solidFill>
                  <a:srgbClr val="A5A5A5">
                    <a:lumMod val="25000"/>
                  </a:srgb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342900" lvl="0" indent="-342900">
              <a:spcBef>
                <a:spcPts val="1400"/>
              </a:spcBef>
              <a:buFont typeface="Arial" pitchFamily="34" charset="0"/>
              <a:buChar char="•"/>
            </a:pPr>
            <a:r>
              <a:rPr lang="en-US" sz="2200" dirty="0">
                <a:solidFill>
                  <a:srgbClr val="A5A5A5">
                    <a:lumMod val="25000"/>
                  </a:srgbClr>
                </a:solidFill>
                <a:latin typeface="Abadi" panose="020B0604020104020204" pitchFamily="34" charset="0"/>
              </a:rPr>
              <a:t>Problems you want to find answers</a:t>
            </a:r>
          </a:p>
          <a:p>
            <a:pPr lvl="1">
              <a:spcBef>
                <a:spcPts val="1400"/>
              </a:spcBef>
              <a:buFontTx/>
              <a:buChar char="-"/>
            </a:pPr>
            <a:r>
              <a:rPr lang="en-US" dirty="0">
                <a:solidFill>
                  <a:srgbClr val="A5A5A5">
                    <a:lumMod val="25000"/>
                  </a:srgbClr>
                </a:solidFill>
                <a:latin typeface="Abadi" panose="020B0604020104020204" pitchFamily="34" charset="0"/>
              </a:rPr>
              <a:t>What factors determine if the rocket will land successfully?</a:t>
            </a:r>
          </a:p>
          <a:p>
            <a:pPr lvl="1">
              <a:spcBef>
                <a:spcPts val="1400"/>
              </a:spcBef>
              <a:buFontTx/>
              <a:buChar char="-"/>
            </a:pPr>
            <a:r>
              <a:rPr lang="en-US" dirty="0">
                <a:solidFill>
                  <a:srgbClr val="A5A5A5">
                    <a:lumMod val="25000"/>
                  </a:srgb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dirty="0">
                <a:solidFill>
                  <a:srgbClr val="A5A5A5">
                    <a:lumMod val="25000"/>
                  </a:srgbClr>
                </a:solidFill>
                <a:latin typeface="Abadi" panose="020B0604020104020204" pitchFamily="34" charset="0"/>
              </a:rPr>
              <a:t>What operating conditions needs to be in place to ensure a successful landing program.</a:t>
            </a:r>
            <a:endParaRPr lang="en-US" dirty="0">
              <a:solidFill>
                <a:srgbClr val="A5A5A5">
                  <a:lumMod val="25000"/>
                </a:srgb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6" name="Content Placeholder 3">
            <a:extLst>
              <a:ext uri="{FF2B5EF4-FFF2-40B4-BE49-F238E27FC236}">
                <a16:creationId xmlns:a16="http://schemas.microsoft.com/office/drawing/2014/main" xmlns="" id="{6C2AB105-08B3-4384-941B-B102B9F85DF4}"/>
              </a:ext>
            </a:extLst>
          </p:cNvPr>
          <p:cNvPicPr>
            <a:picLocks noChangeAspect="1"/>
          </p:cNvPicPr>
          <p:nvPr/>
        </p:nvPicPr>
        <p:blipFill>
          <a:blip r:embed="rId3"/>
          <a:stretch>
            <a:fillRect/>
          </a:stretch>
        </p:blipFill>
        <p:spPr>
          <a:xfrm>
            <a:off x="2015523" y="1390541"/>
            <a:ext cx="8131636" cy="4635032"/>
          </a:xfrm>
          <a:prstGeom prst="rect">
            <a:avLst/>
          </a:prstGeom>
        </p:spPr>
      </p:pic>
      <p:sp>
        <p:nvSpPr>
          <p:cNvPr id="7" name="Title 1">
            <a:extLst>
              <a:ext uri="{FF2B5EF4-FFF2-40B4-BE49-F238E27FC236}">
                <a16:creationId xmlns:a16="http://schemas.microsoft.com/office/drawing/2014/main" xmlns="" id="{B13EB6D9-4C4B-45DF-8FAE-DB400E38C812}"/>
              </a:ext>
            </a:extLst>
          </p:cNvPr>
          <p:cNvSpPr txBox="1">
            <a:spLocks/>
          </p:cNvSpPr>
          <p:nvPr/>
        </p:nvSpPr>
        <p:spPr>
          <a:xfrm>
            <a:off x="1103585" y="727740"/>
            <a:ext cx="10476315"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6"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7"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ChangeAspect="1"/>
          </p:cNvPicPr>
          <p:nvPr/>
        </p:nvPicPr>
        <p:blipFill>
          <a:blip r:embed="rId3"/>
          <a:stretch>
            <a:fillRect/>
          </a:stretch>
        </p:blipFill>
        <p:spPr>
          <a:xfrm>
            <a:off x="838199" y="1841744"/>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3" y="2529746"/>
            <a:ext cx="1096775"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8" y="365127"/>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xmlns="" id="{B68D8986-45AC-4FB5-96E8-C45F9603EB5E}"/>
              </a:ext>
            </a:extLst>
          </p:cNvPr>
          <p:cNvSpPr txBox="1">
            <a:spLocks/>
          </p:cNvSpPr>
          <p:nvPr/>
        </p:nvSpPr>
        <p:spPr>
          <a:xfrm>
            <a:off x="1046747" y="586822"/>
            <a:ext cx="3560252" cy="1645920"/>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5" name="Rectangle 14">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Content Placeholder 4">
            <a:extLst>
              <a:ext uri="{FF2B5EF4-FFF2-40B4-BE49-F238E27FC236}">
                <a16:creationId xmlns:a16="http://schemas.microsoft.com/office/drawing/2014/main" xmlns="" id="{1B07C49E-AFFC-EC46-8930-E4D428F5F943}"/>
              </a:ext>
            </a:extLst>
          </p:cNvPr>
          <p:cNvSpPr txBox="1">
            <a:spLocks/>
          </p:cNvSpPr>
          <p:nvPr/>
        </p:nvSpPr>
        <p:spPr>
          <a:xfrm>
            <a:off x="5351165" y="586822"/>
            <a:ext cx="6002636" cy="1645920"/>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smtClean="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18" name="Picture 17">
            <a:extLst>
              <a:ext uri="{FF2B5EF4-FFF2-40B4-BE49-F238E27FC236}">
                <a16:creationId xmlns:a16="http://schemas.microsoft.com/office/drawing/2014/main" xmlns="" id="{4125DC3F-06C6-4F66-ADB5-43E9E2294DD9}"/>
              </a:ext>
            </a:extLst>
          </p:cNvPr>
          <p:cNvPicPr>
            <a:picLocks noChangeAspect="1"/>
          </p:cNvPicPr>
          <p:nvPr/>
        </p:nvPicPr>
        <p:blipFill>
          <a:blip r:embed="rId3"/>
          <a:stretch>
            <a:fillRect/>
          </a:stretch>
        </p:blipFill>
        <p:spPr>
          <a:xfrm>
            <a:off x="557784" y="2815221"/>
            <a:ext cx="11164824" cy="3321534"/>
          </a:xfrm>
          <a:prstGeom prst="rect">
            <a:avLst/>
          </a:prstGeom>
        </p:spPr>
      </p:pic>
      <p:sp>
        <p:nvSpPr>
          <p:cNvPr id="19"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2"/>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Confusion Matrix</a:t>
            </a:r>
            <a:endParaRPr lang="en-US" dirty="0">
              <a:solidFill>
                <a:srgbClr val="0B49CB"/>
              </a:solidFill>
            </a:endParaRP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770012"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41"/>
            <a:ext cx="4281911"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Content Placeholder 3">
            <a:extLst>
              <a:ext uri="{FF2B5EF4-FFF2-40B4-BE49-F238E27FC236}">
                <a16:creationId xmlns:a16="http://schemas.microsoft.com/office/drawing/2014/main" xmlns="" id="{28684E62-A9F8-4E7A-AB01-78893062A1B4}"/>
              </a:ext>
            </a:extLst>
          </p:cNvPr>
          <p:cNvSpPr txBox="1">
            <a:spLocks/>
          </p:cNvSpPr>
          <p:nvPr/>
        </p:nvSpPr>
        <p:spPr>
          <a:xfrm>
            <a:off x="770011" y="1507254"/>
            <a:ext cx="10515600" cy="45183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smtClean="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smtClean="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smtClean="0">
                <a:latin typeface="Abadi" panose="020B0604020104020204" pitchFamily="34" charset="0"/>
              </a:rPr>
              <a:t>Launch success rate started to increase in 2013 till 2020.</a:t>
            </a:r>
          </a:p>
          <a:p>
            <a:pPr>
              <a:lnSpc>
                <a:spcPct val="100000"/>
              </a:lnSpc>
              <a:spcBef>
                <a:spcPts val="1400"/>
              </a:spcBef>
            </a:pPr>
            <a:r>
              <a:rPr lang="en-US" sz="2200" smtClean="0">
                <a:solidFill>
                  <a:schemeClr val="accent3">
                    <a:lumMod val="25000"/>
                  </a:schemeClr>
                </a:solidFill>
                <a:latin typeface="Abadi" panose="020B0604020104020204" pitchFamily="34" charset="0"/>
              </a:rPr>
              <a:t>Orbits </a:t>
            </a:r>
            <a:r>
              <a:rPr lang="en-US" sz="2200" smtClean="0">
                <a:latin typeface="Abadi" panose="020B0604020104020204" pitchFamily="34" charset="0"/>
              </a:rPr>
              <a:t>ES-L1, GEO, HEO, SSO, VLEO had the most success rate.</a:t>
            </a:r>
            <a:endParaRPr lang="en-US" sz="2200" smtClean="0">
              <a:solidFill>
                <a:schemeClr val="accent3">
                  <a:lumMod val="25000"/>
                </a:schemeClr>
              </a:solidFill>
              <a:latin typeface="Abadi" panose="020B0604020104020204" pitchFamily="34" charset="0"/>
            </a:endParaRPr>
          </a:p>
          <a:p>
            <a:pPr>
              <a:lnSpc>
                <a:spcPct val="100000"/>
              </a:lnSpc>
              <a:spcBef>
                <a:spcPts val="1400"/>
              </a:spcBef>
            </a:pPr>
            <a:r>
              <a:rPr lang="en-US" sz="2200" smtClean="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smtClean="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2800" dirty="0" smtClean="0">
                <a:solidFill>
                  <a:srgbClr val="0B49CB"/>
                </a:solidFill>
                <a:latin typeface="Abadi"/>
              </a:rPr>
              <a:t>Appendix : </a:t>
            </a:r>
            <a:r>
              <a:rPr lang="en-US" sz="2800" dirty="0" smtClean="0">
                <a:solidFill>
                  <a:srgbClr val="0B49CB"/>
                </a:solidFill>
                <a:latin typeface="Abadi"/>
              </a:rPr>
              <a:t>Evaluation of </a:t>
            </a:r>
            <a:r>
              <a:rPr lang="en-US" sz="2800" dirty="0" smtClean="0">
                <a:solidFill>
                  <a:srgbClr val="0B49CB"/>
                </a:solidFill>
                <a:latin typeface="Abadi"/>
              </a:rPr>
              <a:t>Classification Models</a:t>
            </a:r>
            <a:endParaRPr lang="en-US" sz="2800" dirty="0">
              <a:solidFill>
                <a:srgbClr val="0B49CB"/>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2" y="1885834"/>
            <a:ext cx="4666513" cy="4889081"/>
          </a:xfrm>
          <a:prstGeom prst="rect">
            <a:avLst/>
          </a:prstGeom>
        </p:spPr>
      </p:pic>
      <p:sp>
        <p:nvSpPr>
          <p:cNvPr id="4" name="TextBox 3"/>
          <p:cNvSpPr txBox="1"/>
          <p:nvPr/>
        </p:nvSpPr>
        <p:spPr>
          <a:xfrm>
            <a:off x="706583" y="1496292"/>
            <a:ext cx="5505033" cy="369332"/>
          </a:xfrm>
          <a:prstGeom prst="rect">
            <a:avLst/>
          </a:prstGeom>
          <a:noFill/>
        </p:spPr>
        <p:txBody>
          <a:bodyPr wrap="none" rtlCol="0">
            <a:spAutoFit/>
          </a:bodyPr>
          <a:lstStyle/>
          <a:p>
            <a:r>
              <a:rPr lang="en-US" dirty="0" smtClean="0"/>
              <a:t>Logistic Regression Accuracy and Confusion </a:t>
            </a:r>
            <a:r>
              <a:rPr lang="en-US" dirty="0"/>
              <a:t>M</a:t>
            </a:r>
            <a:r>
              <a:rPr lang="en-US" dirty="0" smtClean="0"/>
              <a:t>atrix</a:t>
            </a:r>
            <a:endParaRPr lang="en-US"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1116" y="1907399"/>
            <a:ext cx="4486171" cy="4845946"/>
          </a:xfrm>
          <a:prstGeom prst="rect">
            <a:avLst/>
          </a:prstGeom>
        </p:spPr>
      </p:pic>
      <p:sp>
        <p:nvSpPr>
          <p:cNvPr id="8" name="TextBox 7"/>
          <p:cNvSpPr txBox="1"/>
          <p:nvPr/>
        </p:nvSpPr>
        <p:spPr>
          <a:xfrm>
            <a:off x="5627717" y="1511771"/>
            <a:ext cx="6125395" cy="369332"/>
          </a:xfrm>
          <a:prstGeom prst="rect">
            <a:avLst/>
          </a:prstGeom>
          <a:noFill/>
        </p:spPr>
        <p:txBody>
          <a:bodyPr wrap="none" rtlCol="0">
            <a:spAutoFit/>
          </a:bodyPr>
          <a:lstStyle/>
          <a:p>
            <a:r>
              <a:rPr lang="en-US" dirty="0" smtClean="0"/>
              <a:t>Support Vector Machines Accuracy and Confusion </a:t>
            </a:r>
            <a:r>
              <a:rPr lang="en-US" dirty="0"/>
              <a:t>M</a:t>
            </a:r>
            <a:r>
              <a:rPr lang="en-US" dirty="0" smtClean="0"/>
              <a:t>atrix</a:t>
            </a:r>
            <a:endParaRPr lang="en-US" dirty="0"/>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85802" y="6044103"/>
            <a:ext cx="635639"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lang="en-US" sz="1600">
                <a:solidFill>
                  <a:srgbClr val="1C7DDB"/>
                </a:solidFill>
                <a:latin typeface="Abadi" panose="020B06040201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649" y="1313413"/>
            <a:ext cx="4912857" cy="526320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79" y="1319194"/>
            <a:ext cx="4827924" cy="5257426"/>
          </a:xfrm>
          <a:prstGeom prst="rect">
            <a:avLst/>
          </a:prstGeom>
        </p:spPr>
      </p:pic>
      <p:sp>
        <p:nvSpPr>
          <p:cNvPr id="5" name="TextBox 4"/>
          <p:cNvSpPr txBox="1"/>
          <p:nvPr/>
        </p:nvSpPr>
        <p:spPr>
          <a:xfrm>
            <a:off x="867157" y="933237"/>
            <a:ext cx="4918334" cy="369332"/>
          </a:xfrm>
          <a:prstGeom prst="rect">
            <a:avLst/>
          </a:prstGeom>
          <a:noFill/>
        </p:spPr>
        <p:txBody>
          <a:bodyPr wrap="none" rtlCol="0">
            <a:spAutoFit/>
          </a:bodyPr>
          <a:lstStyle/>
          <a:p>
            <a:r>
              <a:rPr lang="en-US" dirty="0" smtClean="0"/>
              <a:t>Decision Tree Accuracy and Confusion </a:t>
            </a:r>
            <a:r>
              <a:rPr lang="en-US" dirty="0"/>
              <a:t>M</a:t>
            </a:r>
            <a:r>
              <a:rPr lang="en-US" dirty="0" smtClean="0"/>
              <a:t>atrix</a:t>
            </a:r>
            <a:endParaRPr lang="en-US" dirty="0"/>
          </a:p>
        </p:txBody>
      </p:sp>
      <p:sp>
        <p:nvSpPr>
          <p:cNvPr id="6" name="TextBox 5"/>
          <p:cNvSpPr txBox="1"/>
          <p:nvPr/>
        </p:nvSpPr>
        <p:spPr>
          <a:xfrm>
            <a:off x="5912967" y="931026"/>
            <a:ext cx="5737468" cy="369332"/>
          </a:xfrm>
          <a:prstGeom prst="rect">
            <a:avLst/>
          </a:prstGeom>
          <a:noFill/>
        </p:spPr>
        <p:txBody>
          <a:bodyPr wrap="none" rtlCol="0">
            <a:spAutoFit/>
          </a:bodyPr>
          <a:lstStyle/>
          <a:p>
            <a:r>
              <a:rPr lang="en-US" dirty="0" smtClean="0"/>
              <a:t>K-Nearest </a:t>
            </a:r>
            <a:r>
              <a:rPr lang="en-US" dirty="0" err="1" smtClean="0"/>
              <a:t>Neighbour</a:t>
            </a:r>
            <a:r>
              <a:rPr lang="en-US" dirty="0" smtClean="0"/>
              <a:t> Accuracy and Confusion Matrix</a:t>
            </a:r>
          </a:p>
        </p:txBody>
      </p:sp>
    </p:spTree>
    <p:extLst>
      <p:ext uri="{BB962C8B-B14F-4D97-AF65-F5344CB8AC3E}">
        <p14:creationId xmlns:p14="http://schemas.microsoft.com/office/powerpoint/2010/main" val="27134143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4"/>
            <a:ext cx="2743200" cy="365125"/>
          </a:xfrm>
        </p:spPr>
        <p:txBody>
          <a:bodyPr>
            <a:normAutofit/>
          </a:bodyPr>
          <a:lstStyle/>
          <a:p>
            <a:fld id="{5075537C-CA84-1446-933C-8E9D027F9201}" type="slidenum">
              <a:rPr lang="en-US" smtClean="0"/>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5" y="2812774"/>
            <a:ext cx="1096775"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4"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Data was collected using </a:t>
            </a:r>
            <a:r>
              <a:rPr lang="en-US" sz="7600" dirty="0" err="1" smtClean="0">
                <a:solidFill>
                  <a:schemeClr val="bg2">
                    <a:lumMod val="50000"/>
                  </a:schemeClr>
                </a:solidFill>
                <a:latin typeface="Abadi"/>
              </a:rPr>
              <a:t>SpaceX</a:t>
            </a:r>
            <a:r>
              <a:rPr lang="en-US" sz="7600" dirty="0" smtClean="0">
                <a:solidFill>
                  <a:schemeClr val="bg2">
                    <a:lumMod val="50000"/>
                  </a:schemeClr>
                </a:solidFill>
                <a:latin typeface="Abadi"/>
              </a:rPr>
              <a:t> API and web scraping from 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smtClean="0">
                <a:solidFill>
                  <a:schemeClr val="bg2">
                    <a:lumMod val="50000"/>
                  </a:schemeClr>
                </a:solidFill>
                <a:latin typeface="Abadi"/>
              </a:rPr>
              <a:t>Using </a:t>
            </a:r>
            <a:r>
              <a:rPr lang="en-US" sz="7600" dirty="0" err="1" smtClean="0">
                <a:solidFill>
                  <a:schemeClr val="bg2">
                    <a:lumMod val="50000"/>
                  </a:schemeClr>
                </a:solidFill>
                <a:latin typeface="Abadi"/>
              </a:rPr>
              <a:t>sklearn</a:t>
            </a:r>
            <a:r>
              <a:rPr lang="en-US" sz="7600" dirty="0" smtClean="0">
                <a:solidFill>
                  <a:schemeClr val="bg2">
                    <a:lumMod val="50000"/>
                  </a:schemeClr>
                </a:solidFill>
                <a:latin typeface="Abadi"/>
              </a:rPr>
              <a:t> package and </a:t>
            </a:r>
            <a:r>
              <a:rPr lang="en-US" sz="7600" dirty="0" err="1" smtClean="0">
                <a:solidFill>
                  <a:schemeClr val="bg2">
                    <a:lumMod val="50000"/>
                  </a:schemeClr>
                </a:solidFill>
                <a:latin typeface="Abadi"/>
              </a:rPr>
              <a:t>GridSearchCV</a:t>
            </a:r>
            <a:r>
              <a:rPr lang="en-US" sz="7600" dirty="0" smtClean="0">
                <a:solidFill>
                  <a:schemeClr val="bg2">
                    <a:lumMod val="50000"/>
                  </a:schemeClr>
                </a:solidFill>
                <a:latin typeface="Abadi"/>
              </a:rPr>
              <a:t> to build and tune the models and used score method from </a:t>
            </a:r>
            <a:r>
              <a:rPr lang="en-US" sz="7600" dirty="0" err="1" smtClean="0">
                <a:solidFill>
                  <a:schemeClr val="bg2">
                    <a:lumMod val="50000"/>
                  </a:schemeClr>
                </a:solidFill>
                <a:latin typeface="Abadi"/>
              </a:rPr>
              <a:t>sklearn.metrics</a:t>
            </a:r>
            <a:r>
              <a:rPr lang="en-US" sz="7600" dirty="0" smtClean="0">
                <a:solidFill>
                  <a:schemeClr val="bg2">
                    <a:lumMod val="50000"/>
                  </a:schemeClr>
                </a:solidFill>
                <a:latin typeface="Abadi"/>
              </a:rPr>
              <a:t> to evaluate the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0" y="1508125"/>
            <a:ext cx="10515600" cy="4668838"/>
          </a:xfrm>
          <a:prstGeom prst="rect">
            <a:avLst/>
          </a:prstGeom>
        </p:spPr>
        <p:txBody>
          <a:bodyPr/>
          <a:lstStyle/>
          <a:p>
            <a:pPr algn="just">
              <a:lnSpc>
                <a:spcPct val="100000"/>
              </a:lnSpc>
              <a:spcBef>
                <a:spcPts val="1400"/>
              </a:spcBef>
            </a:pPr>
            <a:r>
              <a:rPr lang="en-US" sz="24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Data collection was done using get request to the </a:t>
            </a:r>
            <a:r>
              <a:rPr lang="en-US" sz="2000" dirty="0" err="1">
                <a:solidFill>
                  <a:schemeClr val="accent3">
                    <a:lumMod val="25000"/>
                  </a:schemeClr>
                </a:solidFill>
                <a:latin typeface="Abadi" panose="020B0604020104020204" pitchFamily="34" charset="0"/>
              </a:rPr>
              <a:t>SpaceX</a:t>
            </a:r>
            <a:r>
              <a:rPr lang="en-US" sz="2000" dirty="0">
                <a:solidFill>
                  <a:schemeClr val="accent3">
                    <a:lumMod val="25000"/>
                  </a:schemeClr>
                </a:solidFill>
                <a:latin typeface="Abadi" panose="020B0604020104020204" pitchFamily="34" charset="0"/>
              </a:rPr>
              <a:t> API.</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Next, we decoded the response content as a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using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function call and turn it into a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using .</a:t>
            </a:r>
            <a:r>
              <a:rPr lang="en-US" sz="2000" dirty="0" err="1">
                <a:solidFill>
                  <a:schemeClr val="accent3">
                    <a:lumMod val="25000"/>
                  </a:schemeClr>
                </a:solidFill>
                <a:latin typeface="Abadi" panose="020B0604020104020204" pitchFamily="34" charset="0"/>
              </a:rPr>
              <a:t>json_normalize</a:t>
            </a:r>
            <a:r>
              <a:rPr lang="en-US" sz="20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In addition, we performed web scraping from Wikipedia for Falcon 9 launch records with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lnSpcReduction="10000"/>
          </a:bodyPr>
          <a:lstStyle/>
          <a:p>
            <a:pPr lvl="0">
              <a:lnSpc>
                <a:spcPct val="100000"/>
              </a:lnSpc>
              <a:spcBef>
                <a:spcPts val="1400"/>
              </a:spcBef>
            </a:pPr>
            <a:r>
              <a:rPr lang="en-US" sz="2200" dirty="0">
                <a:solidFill>
                  <a:srgbClr val="A5A5A5">
                    <a:lumMod val="25000"/>
                  </a:srgbClr>
                </a:solidFill>
                <a:latin typeface="Abadi" panose="020B0604020104020204" pitchFamily="34" charset="0"/>
              </a:rPr>
              <a:t>We used the get request to the </a:t>
            </a:r>
            <a:r>
              <a:rPr lang="en-US" sz="2200" dirty="0" err="1">
                <a:solidFill>
                  <a:srgbClr val="A5A5A5">
                    <a:lumMod val="25000"/>
                  </a:srgbClr>
                </a:solidFill>
                <a:latin typeface="Abadi" panose="020B0604020104020204" pitchFamily="34" charset="0"/>
              </a:rPr>
              <a:t>SpaceX</a:t>
            </a:r>
            <a:r>
              <a:rPr lang="en-US" sz="2200" dirty="0">
                <a:solidFill>
                  <a:srgbClr val="A5A5A5">
                    <a:lumMod val="25000"/>
                  </a:srgbClr>
                </a:solidFill>
                <a:latin typeface="Abadi" panose="020B0604020104020204" pitchFamily="34" charset="0"/>
              </a:rPr>
              <a:t> API to collect data, clean the requested data and did some basic data wrangling and formatting.</a:t>
            </a:r>
            <a:endParaRPr lang="en-US" sz="2200" dirty="0">
              <a:solidFill>
                <a:srgbClr val="A5A5A5">
                  <a:lumMod val="25000"/>
                </a:srgbClr>
              </a:solidFill>
              <a:latin typeface="Abadi"/>
            </a:endParaRPr>
          </a:p>
          <a:p>
            <a:pPr lvl="0">
              <a:lnSpc>
                <a:spcPct val="100000"/>
              </a:lnSpc>
              <a:spcBef>
                <a:spcPts val="1400"/>
              </a:spcBef>
            </a:pPr>
            <a:r>
              <a:rPr lang="en-US" sz="2200" dirty="0">
                <a:solidFill>
                  <a:srgbClr val="A5A5A5">
                    <a:lumMod val="25000"/>
                  </a:srgbClr>
                </a:solidFill>
                <a:latin typeface="Abadi" panose="020B0604020104020204" pitchFamily="34" charset="0"/>
              </a:rPr>
              <a:t>The link to the notebook is : </a:t>
            </a:r>
            <a:r>
              <a:rPr lang="en-US" sz="2200" dirty="0" smtClean="0">
                <a:solidFill>
                  <a:srgbClr val="A5A5A5">
                    <a:lumMod val="25000"/>
                  </a:srgbClr>
                </a:solidFill>
                <a:latin typeface="Abadi" panose="020B0604020104020204" pitchFamily="34" charset="0"/>
                <a:hlinkClick r:id="rId3"/>
              </a:rPr>
              <a:t>https://github.com/ShubhamKanhekar/Applied-Data-Science-Captone/blob/6739faedfd600b9c07ffe26dda80d9f26fd3faab/week1_api_webscraping_/jupyter-labs-spacex-data-collection-api.ipynb</a:t>
            </a:r>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xmlns="" id="{61E4AF22-EFED-4B80-BCDB-9BE50C288589}"/>
              </a:ext>
            </a:extLst>
          </p:cNvPr>
          <p:cNvPicPr>
            <a:picLocks noChangeAspect="1"/>
          </p:cNvPicPr>
          <p:nvPr/>
        </p:nvPicPr>
        <p:blipFill>
          <a:blip r:embed="rId4"/>
          <a:stretch>
            <a:fillRect/>
          </a:stretch>
        </p:blipFill>
        <p:spPr>
          <a:xfrm>
            <a:off x="6352675" y="1524000"/>
            <a:ext cx="5027111" cy="450215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0" y="1447800"/>
            <a:ext cx="4957763" cy="4979988"/>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smtClean="0">
                <a:solidFill>
                  <a:schemeClr val="accent3">
                    <a:lumMod val="25000"/>
                  </a:schemeClr>
                </a:solidFill>
                <a:latin typeface="Abadi"/>
              </a:rPr>
              <a:t>webscrape</a:t>
            </a:r>
            <a:r>
              <a:rPr lang="en-US" sz="2200" dirty="0" smtClean="0">
                <a:solidFill>
                  <a:schemeClr val="accent3">
                    <a:lumMod val="25000"/>
                  </a:schemeClr>
                </a:solidFill>
                <a:latin typeface="Abadi"/>
              </a:rPr>
              <a:t> </a:t>
            </a:r>
            <a:r>
              <a:rPr lang="en-US" sz="2200" dirty="0">
                <a:solidFill>
                  <a:schemeClr val="accent3">
                    <a:lumMod val="25000"/>
                  </a:schemeClr>
                </a:solidFill>
                <a:latin typeface="Abadi"/>
              </a:rPr>
              <a:t>Falcon 9 launch records with </a:t>
            </a:r>
            <a:r>
              <a:rPr lang="en-US" sz="2200" dirty="0" smtClean="0">
                <a:solidFill>
                  <a:schemeClr val="accent3">
                    <a:lumMod val="25000"/>
                  </a:schemeClr>
                </a:solidFill>
                <a:latin typeface="Abadi"/>
              </a:rPr>
              <a:t>using </a:t>
            </a:r>
            <a:r>
              <a:rPr lang="en-US" sz="2200" dirty="0" err="1" smtClean="0">
                <a:solidFill>
                  <a:schemeClr val="accent3">
                    <a:lumMod val="25000"/>
                  </a:schemeClr>
                </a:solidFill>
                <a:latin typeface="Abadi"/>
              </a:rPr>
              <a:t>BeautifulSoup</a:t>
            </a:r>
            <a:r>
              <a:rPr lang="en-US" sz="2200" dirty="0" smtClean="0">
                <a:solidFill>
                  <a:schemeClr val="accent3">
                    <a:lumMod val="25000"/>
                  </a:schemeClr>
                </a:solidFill>
                <a:latin typeface="Abadi"/>
              </a:rPr>
              <a:t> </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We then </a:t>
            </a:r>
            <a:r>
              <a:rPr lang="en-US" sz="2200" dirty="0">
                <a:solidFill>
                  <a:schemeClr val="accent3">
                    <a:lumMod val="25000"/>
                  </a:schemeClr>
                </a:solidFill>
                <a:latin typeface="Abadi"/>
              </a:rPr>
              <a:t>parsed the table and converted it into a pandas </a:t>
            </a:r>
            <a:r>
              <a:rPr lang="en-US" sz="2200" dirty="0" err="1" smtClean="0">
                <a:solidFill>
                  <a:schemeClr val="accent3">
                    <a:lumMod val="25000"/>
                  </a:schemeClr>
                </a:solidFill>
                <a:latin typeface="Abadi"/>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 </a:t>
            </a:r>
            <a:r>
              <a:rPr lang="en-US" sz="2200" dirty="0">
                <a:solidFill>
                  <a:schemeClr val="accent3">
                    <a:lumMod val="25000"/>
                  </a:schemeClr>
                </a:solidFill>
                <a:latin typeface="Abadi" panose="020B0604020104020204" pitchFamily="34" charset="0"/>
                <a:hlinkClick r:id="rId3"/>
              </a:rPr>
              <a:t>https://github.com/ShubhamKanhekar/Applied-Data-Science-Captone/blob/6739faedfd600b9c07ffe26dda80d9f26fd3faab/week1_api_webscraping_/jupyter-labs-webscraping.ipynb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3"/>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4"/>
          <a:stretch>
            <a:fillRect/>
          </a:stretch>
        </p:blipFill>
        <p:spPr>
          <a:xfrm>
            <a:off x="6386967" y="1447559"/>
            <a:ext cx="4655615"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http://purl.org/dc/terms/"/>
    <ds:schemaRef ds:uri="http://purl.org/dc/dcmitype/"/>
    <ds:schemaRef ds:uri="f80a141d-92ca-4d3d-9308-f7e7b1d44ce8"/>
    <ds:schemaRef ds:uri="http://schemas.microsoft.com/office/2006/documentManagement/types"/>
    <ds:schemaRef ds:uri="155be751-a274-42e8-93fb-f39d3b9bccc8"/>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302</TotalTime>
  <Words>1664</Words>
  <Application>Microsoft Office PowerPoint</Application>
  <PresentationFormat>Custom</PresentationFormat>
  <Paragraphs>218</Paragraphs>
  <Slides>48</Slides>
  <Notes>4</Notes>
  <HiddenSlides>0</HiddenSlides>
  <MMClips>0</MMClips>
  <ScaleCrop>false</ScaleCrop>
  <HeadingPairs>
    <vt:vector size="4" baseType="variant">
      <vt:variant>
        <vt:lpstr>Theme</vt:lpstr>
      </vt:variant>
      <vt:variant>
        <vt:i4>2</vt:i4>
      </vt:variant>
      <vt:variant>
        <vt:lpstr>Slide Titles</vt:lpstr>
      </vt:variant>
      <vt:variant>
        <vt:i4>48</vt:i4>
      </vt:variant>
    </vt:vector>
  </HeadingPairs>
  <TitlesOfParts>
    <vt:vector size="50" baseType="lpstr">
      <vt:lpstr>Custom Design</vt:lpstr>
      <vt:lpstr>Concourse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USER</cp:lastModifiedBy>
  <cp:revision>223</cp:revision>
  <dcterms:created xsi:type="dcterms:W3CDTF">2021-04-29T18:58:34Z</dcterms:created>
  <dcterms:modified xsi:type="dcterms:W3CDTF">2023-10-08T07:36:40Z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